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94500" cy="91805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C++st2wDwLCbZL/CN9jsiMI/m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25F456-D9E8-4958-BFB3-B8B630967AAD}">
  <a:tblStyle styleId="{EB25F456-D9E8-4958-BFB3-B8B630967AA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FCBA6FB-FDA3-4B4C-A1B8-252DCBDBE3EB}"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87621" cy="460620"/>
          </a:xfrm>
          <a:prstGeom prst="rect">
            <a:avLst/>
          </a:prstGeom>
          <a:noFill/>
          <a:ln>
            <a:noFill/>
          </a:ln>
        </p:spPr>
        <p:txBody>
          <a:bodyPr anchorCtr="0" anchor="t" bIns="91825" lIns="91825" spcFirstLastPara="1" rIns="91825" wrap="square" tIns="91825">
            <a:noAutofit/>
          </a:bodyPr>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05295" y="0"/>
            <a:ext cx="2987621" cy="460620"/>
          </a:xfrm>
          <a:prstGeom prst="rect">
            <a:avLst/>
          </a:prstGeom>
          <a:noFill/>
          <a:ln>
            <a:noFill/>
          </a:ln>
        </p:spPr>
        <p:txBody>
          <a:bodyPr anchorCtr="0" anchor="t" bIns="91825" lIns="91825" spcFirstLastPara="1" rIns="91825" wrap="square" tIns="91825">
            <a:noAutofit/>
          </a:bodyPr>
          <a:lstStyle>
            <a:lvl1pPr lvl="0" marR="0" rtl="0" algn="r">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9452" y="4418122"/>
            <a:ext cx="5515609" cy="3614827"/>
          </a:xfrm>
          <a:prstGeom prst="rect">
            <a:avLst/>
          </a:prstGeom>
          <a:noFill/>
          <a:ln>
            <a:noFill/>
          </a:ln>
        </p:spPr>
        <p:txBody>
          <a:bodyPr anchorCtr="0" anchor="t" bIns="91825" lIns="91825" spcFirstLastPara="1" rIns="91825" wrap="square" tIns="91825">
            <a:noAutofit/>
          </a:bodyPr>
          <a:lstStyle>
            <a:lvl1pPr indent="-228600" lvl="0" marL="4572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719894"/>
            <a:ext cx="2987621" cy="460618"/>
          </a:xfrm>
          <a:prstGeom prst="rect">
            <a:avLst/>
          </a:prstGeom>
          <a:noFill/>
          <a:ln>
            <a:noFill/>
          </a:ln>
        </p:spPr>
        <p:txBody>
          <a:bodyPr anchorCtr="0" anchor="b" bIns="91825" lIns="91825" spcFirstLastPara="1" rIns="91825" wrap="square" tIns="91825">
            <a:noAutofit/>
          </a:bodyPr>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05295" y="8719894"/>
            <a:ext cx="2987621" cy="460618"/>
          </a:xfrm>
          <a:prstGeom prst="rect">
            <a:avLst/>
          </a:prstGeom>
          <a:noFill/>
          <a:ln>
            <a:noFill/>
          </a:ln>
        </p:spPr>
        <p:txBody>
          <a:bodyPr anchorCtr="0" anchor="b" bIns="45900" lIns="91825" spcFirstLastPara="1" rIns="91825" wrap="square" tIns="459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notes"/>
          <p:cNvSpPr txBox="1"/>
          <p:nvPr>
            <p:ph idx="1" type="body"/>
          </p:nvPr>
        </p:nvSpPr>
        <p:spPr>
          <a:xfrm>
            <a:off x="689452" y="4418122"/>
            <a:ext cx="5515610" cy="3614978"/>
          </a:xfrm>
          <a:prstGeom prst="rect">
            <a:avLst/>
          </a:prstGeom>
          <a:noFill/>
          <a:ln>
            <a:noFill/>
          </a:ln>
        </p:spPr>
        <p:txBody>
          <a:bodyPr anchorCtr="0" anchor="t" bIns="91825" lIns="91825" spcFirstLastPara="1" rIns="91825" wrap="square" tIns="91825">
            <a:noAutofit/>
          </a:bodyPr>
          <a:lstStyle/>
          <a:p>
            <a:pPr indent="0" lvl="0" marL="0" rtl="0" algn="l">
              <a:lnSpc>
                <a:spcPct val="100000"/>
              </a:lnSpc>
              <a:spcBef>
                <a:spcPts val="0"/>
              </a:spcBef>
              <a:spcAft>
                <a:spcPts val="0"/>
              </a:spcAft>
              <a:buSzPts val="1200"/>
              <a:buNone/>
            </a:pPr>
            <a:r>
              <a:t/>
            </a:r>
            <a:endParaRPr/>
          </a:p>
        </p:txBody>
      </p:sp>
      <p:sp>
        <p:nvSpPr>
          <p:cNvPr id="152" name="Google Shape;152;p1:notes"/>
          <p:cNvSpPr txBox="1"/>
          <p:nvPr>
            <p:ph idx="12" type="sldNum"/>
          </p:nvPr>
        </p:nvSpPr>
        <p:spPr>
          <a:xfrm>
            <a:off x="3905294" y="8719894"/>
            <a:ext cx="2987622" cy="460532"/>
          </a:xfrm>
          <a:prstGeom prst="rect">
            <a:avLst/>
          </a:prstGeom>
          <a:noFill/>
          <a:ln>
            <a:noFill/>
          </a:ln>
        </p:spPr>
        <p:txBody>
          <a:bodyPr anchorCtr="0" anchor="b" bIns="45900" lIns="91825" spcFirstLastPara="1" rIns="91825" wrap="square" tIns="459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54" name="Google Shape;25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66" name="Google Shape;26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78" name="Google Shape;27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2:notes"/>
          <p:cNvSpPr txBox="1"/>
          <p:nvPr>
            <p:ph idx="1" type="body"/>
          </p:nvPr>
        </p:nvSpPr>
        <p:spPr>
          <a:xfrm>
            <a:off x="689452" y="4418122"/>
            <a:ext cx="5515609" cy="3614827"/>
          </a:xfrm>
          <a:prstGeom prst="rect">
            <a:avLst/>
          </a:prstGeom>
          <a:noFill/>
          <a:ln>
            <a:noFill/>
          </a:ln>
        </p:spPr>
        <p:txBody>
          <a:bodyPr anchorCtr="0" anchor="t" bIns="45900" lIns="91825" spcFirstLastPara="1" rIns="91825" wrap="square" tIns="45900">
            <a:noAutofit/>
          </a:bodyPr>
          <a:lstStyle/>
          <a:p>
            <a:pPr indent="0" lvl="0" marL="0" rtl="0" algn="l">
              <a:lnSpc>
                <a:spcPct val="100000"/>
              </a:lnSpc>
              <a:spcBef>
                <a:spcPts val="0"/>
              </a:spcBef>
              <a:spcAft>
                <a:spcPts val="0"/>
              </a:spcAft>
              <a:buSzPts val="300"/>
              <a:buNone/>
            </a:pPr>
            <a:r>
              <a:t/>
            </a:r>
            <a:endParaRPr/>
          </a:p>
        </p:txBody>
      </p:sp>
      <p:sp>
        <p:nvSpPr>
          <p:cNvPr id="291" name="Google Shape;291;p12:notes"/>
          <p:cNvSpPr txBox="1"/>
          <p:nvPr>
            <p:ph idx="12" type="sldNum"/>
          </p:nvPr>
        </p:nvSpPr>
        <p:spPr>
          <a:xfrm>
            <a:off x="3905295" y="8719894"/>
            <a:ext cx="2987621" cy="460618"/>
          </a:xfrm>
          <a:prstGeom prst="rect">
            <a:avLst/>
          </a:prstGeom>
          <a:noFill/>
          <a:ln>
            <a:noFill/>
          </a:ln>
        </p:spPr>
        <p:txBody>
          <a:bodyPr anchorCtr="0" anchor="b" bIns="45900" lIns="91825" spcFirstLastPara="1" rIns="91825" wrap="square" tIns="459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3: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3:notes"/>
          <p:cNvSpPr txBox="1"/>
          <p:nvPr>
            <p:ph idx="1" type="body"/>
          </p:nvPr>
        </p:nvSpPr>
        <p:spPr>
          <a:xfrm>
            <a:off x="689452" y="4418122"/>
            <a:ext cx="5515609" cy="3614827"/>
          </a:xfrm>
          <a:prstGeom prst="rect">
            <a:avLst/>
          </a:prstGeom>
          <a:noFill/>
          <a:ln>
            <a:noFill/>
          </a:ln>
        </p:spPr>
        <p:txBody>
          <a:bodyPr anchorCtr="0" anchor="t" bIns="91825" lIns="91825" spcFirstLastPara="1" rIns="91825" wrap="square" tIns="91825">
            <a:noAutofit/>
          </a:bodyPr>
          <a:lstStyle/>
          <a:p>
            <a:pPr indent="-228600" lvl="0" marL="457200" marR="0" rtl="0" algn="l">
              <a:lnSpc>
                <a:spcPct val="100000"/>
              </a:lnSpc>
              <a:spcBef>
                <a:spcPts val="0"/>
              </a:spcBef>
              <a:spcAft>
                <a:spcPts val="0"/>
              </a:spcAft>
              <a:buClr>
                <a:schemeClr val="dk1"/>
              </a:buClr>
              <a:buSzPts val="1200"/>
              <a:buFont typeface="Calibri"/>
              <a:buNone/>
            </a:pPr>
            <a:r>
              <a:t/>
            </a:r>
            <a:endParaRPr/>
          </a:p>
        </p:txBody>
      </p:sp>
      <p:sp>
        <p:nvSpPr>
          <p:cNvPr id="297" name="Google Shape;297;p13:notes"/>
          <p:cNvSpPr txBox="1"/>
          <p:nvPr>
            <p:ph idx="12" type="sldNum"/>
          </p:nvPr>
        </p:nvSpPr>
        <p:spPr>
          <a:xfrm>
            <a:off x="3905295" y="8719894"/>
            <a:ext cx="2987621" cy="460618"/>
          </a:xfrm>
          <a:prstGeom prst="rect">
            <a:avLst/>
          </a:prstGeom>
          <a:noFill/>
          <a:ln>
            <a:noFill/>
          </a:ln>
        </p:spPr>
        <p:txBody>
          <a:bodyPr anchorCtr="0" anchor="b" bIns="45900" lIns="91825" spcFirstLastPara="1" rIns="91825" wrap="square" tIns="459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4:notes"/>
          <p:cNvSpPr txBox="1"/>
          <p:nvPr>
            <p:ph idx="1" type="body"/>
          </p:nvPr>
        </p:nvSpPr>
        <p:spPr>
          <a:xfrm>
            <a:off x="689452" y="4418122"/>
            <a:ext cx="5515609" cy="3614827"/>
          </a:xfrm>
          <a:prstGeom prst="rect">
            <a:avLst/>
          </a:prstGeom>
          <a:noFill/>
          <a:ln>
            <a:noFill/>
          </a:ln>
        </p:spPr>
        <p:txBody>
          <a:bodyPr anchorCtr="0" anchor="t" bIns="91825" lIns="91825" spcFirstLastPara="1" rIns="91825" wrap="square" tIns="91825">
            <a:noAutofit/>
          </a:bodyPr>
          <a:lstStyle/>
          <a:p>
            <a:pPr indent="0" lvl="0" marL="0" rtl="0" algn="l">
              <a:lnSpc>
                <a:spcPct val="100000"/>
              </a:lnSpc>
              <a:spcBef>
                <a:spcPts val="0"/>
              </a:spcBef>
              <a:spcAft>
                <a:spcPts val="0"/>
              </a:spcAft>
              <a:buSzPts val="1200"/>
              <a:buNone/>
            </a:pPr>
            <a:r>
              <a:t/>
            </a:r>
            <a:endParaRPr/>
          </a:p>
        </p:txBody>
      </p:sp>
      <p:sp>
        <p:nvSpPr>
          <p:cNvPr id="308" name="Google Shape;308;p14: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319" name="Google Shape;31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334" name="Google Shape;33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348" name="Google Shape;34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8:notes"/>
          <p:cNvSpPr txBox="1"/>
          <p:nvPr>
            <p:ph idx="1" type="body"/>
          </p:nvPr>
        </p:nvSpPr>
        <p:spPr>
          <a:xfrm>
            <a:off x="689452" y="4418122"/>
            <a:ext cx="5515609" cy="3614827"/>
          </a:xfrm>
          <a:prstGeom prst="rect">
            <a:avLst/>
          </a:prstGeom>
          <a:noFill/>
          <a:ln>
            <a:noFill/>
          </a:ln>
        </p:spPr>
        <p:txBody>
          <a:bodyPr anchorCtr="0" anchor="t" bIns="91825" lIns="91825" spcFirstLastPara="1" rIns="91825" wrap="square" tIns="91825">
            <a:noAutofit/>
          </a:bodyPr>
          <a:lstStyle/>
          <a:p>
            <a:pPr indent="0" lvl="0" marL="0" rtl="0" algn="l">
              <a:lnSpc>
                <a:spcPct val="100000"/>
              </a:lnSpc>
              <a:spcBef>
                <a:spcPts val="0"/>
              </a:spcBef>
              <a:spcAft>
                <a:spcPts val="0"/>
              </a:spcAft>
              <a:buSzPts val="1200"/>
              <a:buNone/>
            </a:pPr>
            <a:r>
              <a:t/>
            </a:r>
            <a:endParaRPr/>
          </a:p>
        </p:txBody>
      </p:sp>
      <p:sp>
        <p:nvSpPr>
          <p:cNvPr id="362" name="Google Shape;362;p18: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2:notes"/>
          <p:cNvSpPr txBox="1"/>
          <p:nvPr>
            <p:ph idx="1" type="body"/>
          </p:nvPr>
        </p:nvSpPr>
        <p:spPr>
          <a:xfrm>
            <a:off x="689452" y="4418122"/>
            <a:ext cx="5515609" cy="3614827"/>
          </a:xfrm>
          <a:prstGeom prst="rect">
            <a:avLst/>
          </a:prstGeom>
          <a:noFill/>
          <a:ln>
            <a:noFill/>
          </a:ln>
        </p:spPr>
        <p:txBody>
          <a:bodyPr anchorCtr="0" anchor="t" bIns="45900" lIns="91825" spcFirstLastPara="1" rIns="91825" wrap="square" tIns="45900">
            <a:noAutofit/>
          </a:bodyPr>
          <a:lstStyle/>
          <a:p>
            <a:pPr indent="0" lvl="0" marL="0" rtl="0" algn="l">
              <a:lnSpc>
                <a:spcPct val="100000"/>
              </a:lnSpc>
              <a:spcBef>
                <a:spcPts val="0"/>
              </a:spcBef>
              <a:spcAft>
                <a:spcPts val="0"/>
              </a:spcAft>
              <a:buSzPts val="300"/>
              <a:buNone/>
            </a:pPr>
            <a:r>
              <a:t/>
            </a:r>
            <a:endParaRPr/>
          </a:p>
        </p:txBody>
      </p:sp>
      <p:sp>
        <p:nvSpPr>
          <p:cNvPr id="159" name="Google Shape;159;p2:notes"/>
          <p:cNvSpPr txBox="1"/>
          <p:nvPr>
            <p:ph idx="12" type="sldNum"/>
          </p:nvPr>
        </p:nvSpPr>
        <p:spPr>
          <a:xfrm>
            <a:off x="3905295" y="8719894"/>
            <a:ext cx="2987621" cy="460618"/>
          </a:xfrm>
          <a:prstGeom prst="rect">
            <a:avLst/>
          </a:prstGeom>
          <a:noFill/>
          <a:ln>
            <a:noFill/>
          </a:ln>
        </p:spPr>
        <p:txBody>
          <a:bodyPr anchorCtr="0" anchor="b" bIns="45900" lIns="91825" spcFirstLastPara="1" rIns="91825" wrap="square" tIns="459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200"/>
              <a:buNone/>
            </a:pPr>
            <a:r>
              <a:t/>
            </a:r>
            <a:endParaRPr/>
          </a:p>
        </p:txBody>
      </p:sp>
      <p:sp>
        <p:nvSpPr>
          <p:cNvPr id="372" name="Google Shape;37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9: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9:notes"/>
          <p:cNvSpPr txBox="1"/>
          <p:nvPr>
            <p:ph idx="1" type="body"/>
          </p:nvPr>
        </p:nvSpPr>
        <p:spPr>
          <a:xfrm>
            <a:off x="689452" y="4418122"/>
            <a:ext cx="5515610" cy="3614978"/>
          </a:xfrm>
          <a:prstGeom prst="rect">
            <a:avLst/>
          </a:prstGeom>
          <a:noFill/>
          <a:ln>
            <a:noFill/>
          </a:ln>
        </p:spPr>
        <p:txBody>
          <a:bodyPr anchorCtr="0" anchor="t" bIns="91825" lIns="91825" spcFirstLastPara="1" rIns="91825" wrap="square" tIns="91825">
            <a:noAutofit/>
          </a:bodyPr>
          <a:lstStyle/>
          <a:p>
            <a:pPr indent="0" lvl="0" marL="0" rtl="0" algn="l">
              <a:lnSpc>
                <a:spcPct val="100000"/>
              </a:lnSpc>
              <a:spcBef>
                <a:spcPts val="0"/>
              </a:spcBef>
              <a:spcAft>
                <a:spcPts val="0"/>
              </a:spcAft>
              <a:buSzPts val="1200"/>
              <a:buNone/>
            </a:pPr>
            <a:r>
              <a:t/>
            </a:r>
            <a:endParaRPr/>
          </a:p>
        </p:txBody>
      </p:sp>
      <p:sp>
        <p:nvSpPr>
          <p:cNvPr id="380" name="Google Shape;380;p19:notes"/>
          <p:cNvSpPr txBox="1"/>
          <p:nvPr>
            <p:ph idx="12" type="sldNum"/>
          </p:nvPr>
        </p:nvSpPr>
        <p:spPr>
          <a:xfrm>
            <a:off x="3905294" y="8719894"/>
            <a:ext cx="2987622" cy="460532"/>
          </a:xfrm>
          <a:prstGeom prst="rect">
            <a:avLst/>
          </a:prstGeom>
          <a:noFill/>
          <a:ln>
            <a:noFill/>
          </a:ln>
        </p:spPr>
        <p:txBody>
          <a:bodyPr anchorCtr="0" anchor="b" bIns="45900" lIns="91825" spcFirstLastPara="1" rIns="91825" wrap="square" tIns="459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5: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25:notes"/>
          <p:cNvSpPr txBox="1"/>
          <p:nvPr>
            <p:ph idx="1" type="body"/>
          </p:nvPr>
        </p:nvSpPr>
        <p:spPr>
          <a:xfrm>
            <a:off x="689452" y="4418122"/>
            <a:ext cx="5515609" cy="3614827"/>
          </a:xfrm>
          <a:prstGeom prst="rect">
            <a:avLst/>
          </a:prstGeom>
          <a:noFill/>
          <a:ln>
            <a:noFill/>
          </a:ln>
        </p:spPr>
        <p:txBody>
          <a:bodyPr anchorCtr="0" anchor="t" bIns="45900" lIns="91825" spcFirstLastPara="1" rIns="91825" wrap="square" tIns="45900">
            <a:noAutofit/>
          </a:bodyPr>
          <a:lstStyle/>
          <a:p>
            <a:pPr indent="0" lvl="0" marL="0" rtl="0" algn="l">
              <a:lnSpc>
                <a:spcPct val="100000"/>
              </a:lnSpc>
              <a:spcBef>
                <a:spcPts val="0"/>
              </a:spcBef>
              <a:spcAft>
                <a:spcPts val="0"/>
              </a:spcAft>
              <a:buSzPts val="300"/>
              <a:buNone/>
            </a:pPr>
            <a:r>
              <a:rPr lang="en-US"/>
              <a:t>PRO Fills this In</a:t>
            </a:r>
            <a:endParaRPr/>
          </a:p>
        </p:txBody>
      </p:sp>
      <p:sp>
        <p:nvSpPr>
          <p:cNvPr id="390" name="Google Shape;390;p25:notes"/>
          <p:cNvSpPr txBox="1"/>
          <p:nvPr>
            <p:ph idx="12" type="sldNum"/>
          </p:nvPr>
        </p:nvSpPr>
        <p:spPr>
          <a:xfrm>
            <a:off x="3905295" y="8719894"/>
            <a:ext cx="2987621" cy="460618"/>
          </a:xfrm>
          <a:prstGeom prst="rect">
            <a:avLst/>
          </a:prstGeom>
          <a:noFill/>
          <a:ln>
            <a:noFill/>
          </a:ln>
        </p:spPr>
        <p:txBody>
          <a:bodyPr anchorCtr="0" anchor="b" bIns="45900" lIns="91825" spcFirstLastPara="1" rIns="91825" wrap="square" tIns="45900">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3136bcfcbd_0_69: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33136bcfcbd_0_69:notes"/>
          <p:cNvSpPr txBox="1"/>
          <p:nvPr>
            <p:ph idx="1" type="body"/>
          </p:nvPr>
        </p:nvSpPr>
        <p:spPr>
          <a:xfrm>
            <a:off x="689452" y="4418122"/>
            <a:ext cx="5515500" cy="3615000"/>
          </a:xfrm>
          <a:prstGeom prst="rect">
            <a:avLst/>
          </a:prstGeom>
          <a:noFill/>
          <a:ln>
            <a:noFill/>
          </a:ln>
        </p:spPr>
        <p:txBody>
          <a:bodyPr anchorCtr="0" anchor="t" bIns="91825" lIns="91825" spcFirstLastPara="1" rIns="91825" wrap="square" tIns="91825">
            <a:noAutofit/>
          </a:bodyPr>
          <a:lstStyle/>
          <a:p>
            <a:pPr indent="0" lvl="0" marL="0" rtl="0" algn="l">
              <a:lnSpc>
                <a:spcPct val="100000"/>
              </a:lnSpc>
              <a:spcBef>
                <a:spcPts val="0"/>
              </a:spcBef>
              <a:spcAft>
                <a:spcPts val="0"/>
              </a:spcAft>
              <a:buSzPts val="1200"/>
              <a:buNone/>
            </a:pPr>
            <a:r>
              <a:t/>
            </a:r>
            <a:endParaRPr/>
          </a:p>
        </p:txBody>
      </p:sp>
      <p:sp>
        <p:nvSpPr>
          <p:cNvPr id="402" name="Google Shape;402;g33136bcfcbd_0_69:notes"/>
          <p:cNvSpPr txBox="1"/>
          <p:nvPr>
            <p:ph idx="12" type="sldNum"/>
          </p:nvPr>
        </p:nvSpPr>
        <p:spPr>
          <a:xfrm>
            <a:off x="3905294" y="8719894"/>
            <a:ext cx="2987700" cy="460500"/>
          </a:xfrm>
          <a:prstGeom prst="rect">
            <a:avLst/>
          </a:prstGeom>
          <a:noFill/>
          <a:ln>
            <a:noFill/>
          </a:ln>
        </p:spPr>
        <p:txBody>
          <a:bodyPr anchorCtr="0" anchor="b" bIns="45900" lIns="91825" spcFirstLastPara="1" rIns="91825" wrap="square" tIns="459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3136bcfcbd_0_1: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33136bcfcbd_0_1:notes"/>
          <p:cNvSpPr txBox="1"/>
          <p:nvPr>
            <p:ph idx="1" type="body"/>
          </p:nvPr>
        </p:nvSpPr>
        <p:spPr>
          <a:xfrm>
            <a:off x="689452" y="4418122"/>
            <a:ext cx="5515500" cy="3615000"/>
          </a:xfrm>
          <a:prstGeom prst="rect">
            <a:avLst/>
          </a:prstGeom>
          <a:noFill/>
          <a:ln>
            <a:noFill/>
          </a:ln>
        </p:spPr>
        <p:txBody>
          <a:bodyPr anchorCtr="0" anchor="t" bIns="91825" lIns="91825" spcFirstLastPara="1" rIns="91825" wrap="square" tIns="91825">
            <a:noAutofit/>
          </a:bodyPr>
          <a:lstStyle/>
          <a:p>
            <a:pPr indent="0" lvl="0" marL="0" rtl="0" algn="l">
              <a:lnSpc>
                <a:spcPct val="100000"/>
              </a:lnSpc>
              <a:spcBef>
                <a:spcPts val="0"/>
              </a:spcBef>
              <a:spcAft>
                <a:spcPts val="0"/>
              </a:spcAft>
              <a:buSzPts val="1200"/>
              <a:buNone/>
            </a:pPr>
            <a:r>
              <a:t/>
            </a:r>
            <a:endParaRPr/>
          </a:p>
        </p:txBody>
      </p:sp>
      <p:sp>
        <p:nvSpPr>
          <p:cNvPr id="414" name="Google Shape;414;g33136bcfcbd_0_1:notes"/>
          <p:cNvSpPr txBox="1"/>
          <p:nvPr>
            <p:ph idx="12" type="sldNum"/>
          </p:nvPr>
        </p:nvSpPr>
        <p:spPr>
          <a:xfrm>
            <a:off x="3905294" y="8719894"/>
            <a:ext cx="2987700" cy="460500"/>
          </a:xfrm>
          <a:prstGeom prst="rect">
            <a:avLst/>
          </a:prstGeom>
          <a:noFill/>
          <a:ln>
            <a:noFill/>
          </a:ln>
        </p:spPr>
        <p:txBody>
          <a:bodyPr anchorCtr="0" anchor="b" bIns="45900" lIns="91825" spcFirstLastPara="1" rIns="91825" wrap="square" tIns="459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3:notes"/>
          <p:cNvSpPr txBox="1"/>
          <p:nvPr>
            <p:ph idx="1" type="body"/>
          </p:nvPr>
        </p:nvSpPr>
        <p:spPr>
          <a:xfrm>
            <a:off x="689452" y="4418122"/>
            <a:ext cx="5515610" cy="3614978"/>
          </a:xfrm>
          <a:prstGeom prst="rect">
            <a:avLst/>
          </a:prstGeom>
          <a:noFill/>
          <a:ln>
            <a:noFill/>
          </a:ln>
        </p:spPr>
        <p:txBody>
          <a:bodyPr anchorCtr="0" anchor="t" bIns="91825" lIns="91825" spcFirstLastPara="1" rIns="91825" wrap="square" tIns="91825">
            <a:noAutofit/>
          </a:bodyPr>
          <a:lstStyle/>
          <a:p>
            <a:pPr indent="0" lvl="0" marL="0" rtl="0" algn="l">
              <a:lnSpc>
                <a:spcPct val="100000"/>
              </a:lnSpc>
              <a:spcBef>
                <a:spcPts val="0"/>
              </a:spcBef>
              <a:spcAft>
                <a:spcPts val="0"/>
              </a:spcAft>
              <a:buSzPts val="1200"/>
              <a:buNone/>
            </a:pPr>
            <a:r>
              <a:t/>
            </a:r>
            <a:endParaRPr/>
          </a:p>
        </p:txBody>
      </p:sp>
      <p:sp>
        <p:nvSpPr>
          <p:cNvPr id="169" name="Google Shape;169;p3:notes"/>
          <p:cNvSpPr txBox="1"/>
          <p:nvPr>
            <p:ph idx="12" type="sldNum"/>
          </p:nvPr>
        </p:nvSpPr>
        <p:spPr>
          <a:xfrm>
            <a:off x="3905294" y="8719894"/>
            <a:ext cx="2987622" cy="460532"/>
          </a:xfrm>
          <a:prstGeom prst="rect">
            <a:avLst/>
          </a:prstGeom>
          <a:noFill/>
          <a:ln>
            <a:noFill/>
          </a:ln>
        </p:spPr>
        <p:txBody>
          <a:bodyPr anchorCtr="0" anchor="b" bIns="45900" lIns="91825" spcFirstLastPara="1" rIns="91825" wrap="square" tIns="459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80" name="Google Shape;1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89" name="Google Shape;1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txBox="1"/>
          <p:nvPr>
            <p:ph idx="1" type="body"/>
          </p:nvPr>
        </p:nvSpPr>
        <p:spPr>
          <a:xfrm>
            <a:off x="689452" y="4418122"/>
            <a:ext cx="5515609" cy="3614827"/>
          </a:xfrm>
          <a:prstGeom prst="rect">
            <a:avLst/>
          </a:prstGeom>
          <a:noFill/>
          <a:ln>
            <a:noFill/>
          </a:ln>
        </p:spPr>
        <p:txBody>
          <a:bodyPr anchorCtr="0" anchor="t" bIns="91825" lIns="91825" spcFirstLastPara="1" rIns="91825" wrap="square" tIns="91825">
            <a:noAutofit/>
          </a:bodyPr>
          <a:lstStyle/>
          <a:p>
            <a:pPr indent="0" lvl="0" marL="0" rtl="0" algn="l">
              <a:lnSpc>
                <a:spcPct val="100000"/>
              </a:lnSpc>
              <a:spcBef>
                <a:spcPts val="0"/>
              </a:spcBef>
              <a:spcAft>
                <a:spcPts val="0"/>
              </a:spcAft>
              <a:buSzPts val="1200"/>
              <a:buNone/>
            </a:pPr>
            <a:r>
              <a:t/>
            </a:r>
            <a:endParaRPr/>
          </a:p>
        </p:txBody>
      </p:sp>
      <p:sp>
        <p:nvSpPr>
          <p:cNvPr id="203" name="Google Shape;203;p6: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7: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7:notes"/>
          <p:cNvSpPr txBox="1"/>
          <p:nvPr>
            <p:ph idx="1" type="body"/>
          </p:nvPr>
        </p:nvSpPr>
        <p:spPr>
          <a:xfrm>
            <a:off x="689452" y="4418122"/>
            <a:ext cx="5515609" cy="3614827"/>
          </a:xfrm>
          <a:prstGeom prst="rect">
            <a:avLst/>
          </a:prstGeom>
          <a:noFill/>
          <a:ln>
            <a:noFill/>
          </a:ln>
        </p:spPr>
        <p:txBody>
          <a:bodyPr anchorCtr="0" anchor="t" bIns="45900" lIns="91825" spcFirstLastPara="1" rIns="91825" wrap="square" tIns="45900">
            <a:noAutofit/>
          </a:bodyPr>
          <a:lstStyle/>
          <a:p>
            <a:pPr indent="0" lvl="0" marL="0" rtl="0" algn="l">
              <a:lnSpc>
                <a:spcPct val="100000"/>
              </a:lnSpc>
              <a:spcBef>
                <a:spcPts val="0"/>
              </a:spcBef>
              <a:spcAft>
                <a:spcPts val="0"/>
              </a:spcAft>
              <a:buSzPts val="300"/>
              <a:buNone/>
            </a:pPr>
            <a:r>
              <a:t/>
            </a:r>
            <a:endParaRPr/>
          </a:p>
        </p:txBody>
      </p:sp>
      <p:sp>
        <p:nvSpPr>
          <p:cNvPr id="219" name="Google Shape;219;p7:notes"/>
          <p:cNvSpPr txBox="1"/>
          <p:nvPr>
            <p:ph idx="12" type="sldNum"/>
          </p:nvPr>
        </p:nvSpPr>
        <p:spPr>
          <a:xfrm>
            <a:off x="3905295" y="8719894"/>
            <a:ext cx="2987621" cy="460618"/>
          </a:xfrm>
          <a:prstGeom prst="rect">
            <a:avLst/>
          </a:prstGeom>
          <a:noFill/>
          <a:ln>
            <a:noFill/>
          </a:ln>
        </p:spPr>
        <p:txBody>
          <a:bodyPr anchorCtr="0" anchor="b" bIns="45900" lIns="91825" spcFirstLastPara="1" rIns="91825" wrap="square" tIns="459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8:notes"/>
          <p:cNvSpPr txBox="1"/>
          <p:nvPr>
            <p:ph idx="1" type="body"/>
          </p:nvPr>
        </p:nvSpPr>
        <p:spPr>
          <a:xfrm>
            <a:off x="689452" y="4418122"/>
            <a:ext cx="5515610" cy="3614978"/>
          </a:xfrm>
          <a:prstGeom prst="rect">
            <a:avLst/>
          </a:prstGeom>
          <a:noFill/>
          <a:ln>
            <a:noFill/>
          </a:ln>
        </p:spPr>
        <p:txBody>
          <a:bodyPr anchorCtr="0" anchor="t" bIns="91825" lIns="91825" spcFirstLastPara="1" rIns="91825" wrap="square" tIns="91825">
            <a:noAutofit/>
          </a:bodyPr>
          <a:lstStyle/>
          <a:p>
            <a:pPr indent="0" lvl="0" marL="0" rtl="0" algn="l">
              <a:lnSpc>
                <a:spcPct val="100000"/>
              </a:lnSpc>
              <a:spcBef>
                <a:spcPts val="0"/>
              </a:spcBef>
              <a:spcAft>
                <a:spcPts val="0"/>
              </a:spcAft>
              <a:buSzPts val="1200"/>
              <a:buNone/>
            </a:pPr>
            <a:r>
              <a:t/>
            </a:r>
            <a:endParaRPr/>
          </a:p>
        </p:txBody>
      </p:sp>
      <p:sp>
        <p:nvSpPr>
          <p:cNvPr id="225" name="Google Shape;225;p8:notes"/>
          <p:cNvSpPr txBox="1"/>
          <p:nvPr>
            <p:ph idx="12" type="sldNum"/>
          </p:nvPr>
        </p:nvSpPr>
        <p:spPr>
          <a:xfrm>
            <a:off x="3905294" y="8719894"/>
            <a:ext cx="2987622" cy="460532"/>
          </a:xfrm>
          <a:prstGeom prst="rect">
            <a:avLst/>
          </a:prstGeom>
          <a:noFill/>
          <a:ln>
            <a:noFill/>
          </a:ln>
        </p:spPr>
        <p:txBody>
          <a:bodyPr anchorCtr="0" anchor="b" bIns="45900" lIns="91825" spcFirstLastPara="1" rIns="91825" wrap="square" tIns="459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2:notes"/>
          <p:cNvSpPr txBox="1"/>
          <p:nvPr>
            <p:ph idx="1" type="body"/>
          </p:nvPr>
        </p:nvSpPr>
        <p:spPr>
          <a:xfrm>
            <a:off x="689452" y="4418122"/>
            <a:ext cx="5515609" cy="3614827"/>
          </a:xfrm>
          <a:prstGeom prst="rect">
            <a:avLst/>
          </a:prstGeom>
        </p:spPr>
        <p:txBody>
          <a:bodyPr anchorCtr="0" anchor="t" bIns="91825" lIns="91825" spcFirstLastPara="1" rIns="91825" wrap="square" tIns="91825">
            <a:noAutofit/>
          </a:bodyPr>
          <a:lstStyle/>
          <a:p>
            <a:pPr indent="0" lvl="0" marL="0" rtl="0" algn="l">
              <a:spcBef>
                <a:spcPts val="0"/>
              </a:spcBef>
              <a:spcAft>
                <a:spcPts val="0"/>
              </a:spcAft>
              <a:buNone/>
            </a:pPr>
            <a:r>
              <a:t/>
            </a:r>
            <a:endParaRPr/>
          </a:p>
        </p:txBody>
      </p:sp>
      <p:sp>
        <p:nvSpPr>
          <p:cNvPr id="236" name="Google Shape;236;p22:notes"/>
          <p:cNvSpPr/>
          <p:nvPr>
            <p:ph idx="2" type="sldImg"/>
          </p:nvPr>
        </p:nvSpPr>
        <p:spPr>
          <a:xfrm>
            <a:off x="693738" y="1147763"/>
            <a:ext cx="5507037" cy="309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3"/>
          <p:cNvSpPr txBox="1"/>
          <p:nvPr>
            <p:ph type="ctrTitle"/>
          </p:nvPr>
        </p:nvSpPr>
        <p:spPr>
          <a:xfrm>
            <a:off x="914400" y="2130425"/>
            <a:ext cx="10363200" cy="1470024"/>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2pPr>
            <a:lvl3pPr lvl="2"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3pPr>
            <a:lvl4pPr lvl="3"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4pPr>
            <a:lvl5pPr lvl="4"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5pPr>
            <a:lvl6pPr lvl="5"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6pPr>
            <a:lvl7pPr lvl="6"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7pPr>
            <a:lvl8pPr lvl="7"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8pPr>
            <a:lvl9pPr lvl="8"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9pPr>
          </a:lstStyle>
          <a:p/>
        </p:txBody>
      </p:sp>
      <p:sp>
        <p:nvSpPr>
          <p:cNvPr id="18" name="Google Shape;18;p23"/>
          <p:cNvSpPr txBox="1"/>
          <p:nvPr>
            <p:ph idx="1" type="subTitle"/>
          </p:nvPr>
        </p:nvSpPr>
        <p:spPr>
          <a:xfrm>
            <a:off x="1828801" y="3886200"/>
            <a:ext cx="8534399"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9" name="Google Shape;19;p23"/>
          <p:cNvSpPr txBox="1"/>
          <p:nvPr>
            <p:ph idx="10" type="dt"/>
          </p:nvPr>
        </p:nvSpPr>
        <p:spPr>
          <a:xfrm>
            <a:off x="609601" y="6356351"/>
            <a:ext cx="28447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0" name="Google Shape;20;p23"/>
          <p:cNvSpPr txBox="1"/>
          <p:nvPr>
            <p:ph idx="11" type="ftr"/>
          </p:nvPr>
        </p:nvSpPr>
        <p:spPr>
          <a:xfrm>
            <a:off x="4165600" y="6356351"/>
            <a:ext cx="38608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1" name="Google Shape;21;p23"/>
          <p:cNvSpPr txBox="1"/>
          <p:nvPr>
            <p:ph idx="12" type="sldNum"/>
          </p:nvPr>
        </p:nvSpPr>
        <p:spPr>
          <a:xfrm>
            <a:off x="8737601" y="6356351"/>
            <a:ext cx="28447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g33136bcfcbd_0_57"/>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2pPr>
            <a:lvl3pPr lvl="2"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3pPr>
            <a:lvl4pPr lvl="3"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4pPr>
            <a:lvl5pPr lvl="4"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5pPr>
            <a:lvl6pPr lvl="5"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6pPr>
            <a:lvl7pPr lvl="6"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7pPr>
            <a:lvl8pPr lvl="7"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8pPr>
            <a:lvl9pPr lvl="8"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9pPr>
          </a:lstStyle>
          <a:p/>
        </p:txBody>
      </p:sp>
      <p:sp>
        <p:nvSpPr>
          <p:cNvPr id="75" name="Google Shape;75;g33136bcfcbd_0_57"/>
          <p:cNvSpPr txBox="1"/>
          <p:nvPr>
            <p:ph idx="1" type="body"/>
          </p:nvPr>
        </p:nvSpPr>
        <p:spPr>
          <a:xfrm rot="5400000">
            <a:off x="3832949" y="-1758086"/>
            <a:ext cx="4526100" cy="10972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6" name="Google Shape;76;g33136bcfcbd_0_57"/>
          <p:cNvSpPr txBox="1"/>
          <p:nvPr>
            <p:ph idx="10" type="dt"/>
          </p:nvPr>
        </p:nvSpPr>
        <p:spPr>
          <a:xfrm>
            <a:off x="609601" y="6356351"/>
            <a:ext cx="28449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7" name="Google Shape;77;g33136bcfcbd_0_57"/>
          <p:cNvSpPr txBox="1"/>
          <p:nvPr>
            <p:ph idx="11" type="ftr"/>
          </p:nvPr>
        </p:nvSpPr>
        <p:spPr>
          <a:xfrm>
            <a:off x="4165600" y="6356351"/>
            <a:ext cx="38607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8" name="Google Shape;78;g33136bcfcbd_0_57"/>
          <p:cNvSpPr txBox="1"/>
          <p:nvPr>
            <p:ph idx="12" type="sldNum"/>
          </p:nvPr>
        </p:nvSpPr>
        <p:spPr>
          <a:xfrm>
            <a:off x="8737601" y="6356351"/>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g33136bcfcbd_0_63"/>
          <p:cNvSpPr txBox="1"/>
          <p:nvPr>
            <p:ph type="title"/>
          </p:nvPr>
        </p:nvSpPr>
        <p:spPr>
          <a:xfrm rot="5400000">
            <a:off x="7285051" y="1828788"/>
            <a:ext cx="5851500" cy="27432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2pPr>
            <a:lvl3pPr lvl="2"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3pPr>
            <a:lvl4pPr lvl="3"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4pPr>
            <a:lvl5pPr lvl="4"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5pPr>
            <a:lvl6pPr lvl="5"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6pPr>
            <a:lvl7pPr lvl="6"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7pPr>
            <a:lvl8pPr lvl="7"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8pPr>
            <a:lvl9pPr lvl="8"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9pPr>
          </a:lstStyle>
          <a:p/>
        </p:txBody>
      </p:sp>
      <p:sp>
        <p:nvSpPr>
          <p:cNvPr id="81" name="Google Shape;81;g33136bcfcbd_0_63"/>
          <p:cNvSpPr txBox="1"/>
          <p:nvPr>
            <p:ph idx="1" type="body"/>
          </p:nvPr>
        </p:nvSpPr>
        <p:spPr>
          <a:xfrm rot="5400000">
            <a:off x="1697000" y="-812863"/>
            <a:ext cx="5851500" cy="80265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g33136bcfcbd_0_63"/>
          <p:cNvSpPr txBox="1"/>
          <p:nvPr>
            <p:ph idx="10" type="dt"/>
          </p:nvPr>
        </p:nvSpPr>
        <p:spPr>
          <a:xfrm>
            <a:off x="609601" y="6356351"/>
            <a:ext cx="28449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3" name="Google Shape;83;g33136bcfcbd_0_63"/>
          <p:cNvSpPr txBox="1"/>
          <p:nvPr>
            <p:ph idx="11" type="ftr"/>
          </p:nvPr>
        </p:nvSpPr>
        <p:spPr>
          <a:xfrm>
            <a:off x="4165600" y="6356351"/>
            <a:ext cx="38607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4" name="Google Shape;84;g33136bcfcbd_0_63"/>
          <p:cNvSpPr txBox="1"/>
          <p:nvPr>
            <p:ph idx="12" type="sldNum"/>
          </p:nvPr>
        </p:nvSpPr>
        <p:spPr>
          <a:xfrm>
            <a:off x="8737601" y="6356351"/>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27"/>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2pPr>
            <a:lvl3pPr lvl="2"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3pPr>
            <a:lvl4pPr lvl="3"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4pPr>
            <a:lvl5pPr lvl="4"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5pPr>
            <a:lvl6pPr lvl="5"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6pPr>
            <a:lvl7pPr lvl="6"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7pPr>
            <a:lvl8pPr lvl="7"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8pPr>
            <a:lvl9pPr lvl="8"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9pPr>
          </a:lstStyle>
          <a:p/>
        </p:txBody>
      </p:sp>
      <p:sp>
        <p:nvSpPr>
          <p:cNvPr id="94" name="Google Shape;94;p27"/>
          <p:cNvSpPr txBox="1"/>
          <p:nvPr>
            <p:ph idx="1" type="body"/>
          </p:nvPr>
        </p:nvSpPr>
        <p:spPr>
          <a:xfrm>
            <a:off x="609600" y="1465262"/>
            <a:ext cx="109728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5" name="Google Shape;95;p27"/>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96" name="Google Shape;96;p27"/>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97" name="Google Shape;97;p27"/>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28"/>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2pPr>
            <a:lvl3pPr lvl="2"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3pPr>
            <a:lvl4pPr lvl="3"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4pPr>
            <a:lvl5pPr lvl="4"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5pPr>
            <a:lvl6pPr lvl="5"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6pPr>
            <a:lvl7pPr lvl="6"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7pPr>
            <a:lvl8pPr lvl="7"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8pPr>
            <a:lvl9pPr lvl="8"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9pPr>
          </a:lstStyle>
          <a:p/>
        </p:txBody>
      </p:sp>
      <p:sp>
        <p:nvSpPr>
          <p:cNvPr id="100" name="Google Shape;100;p28"/>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01" name="Google Shape;101;p28"/>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02" name="Google Shape;102;p28"/>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9"/>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05" name="Google Shape;105;p29"/>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06" name="Google Shape;106;p29"/>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7" name="Shape 107"/>
        <p:cNvGrpSpPr/>
        <p:nvPr/>
      </p:nvGrpSpPr>
      <p:grpSpPr>
        <a:xfrm>
          <a:off x="0" y="0"/>
          <a:ext cx="0" cy="0"/>
          <a:chOff x="0" y="0"/>
          <a:chExt cx="0" cy="0"/>
        </a:xfrm>
      </p:grpSpPr>
      <p:sp>
        <p:nvSpPr>
          <p:cNvPr id="108" name="Google Shape;108;p37"/>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2pPr>
            <a:lvl3pPr lvl="2"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3pPr>
            <a:lvl4pPr lvl="3"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4pPr>
            <a:lvl5pPr lvl="4"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5pPr>
            <a:lvl6pPr lvl="5"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6pPr>
            <a:lvl7pPr lvl="6"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7pPr>
            <a:lvl8pPr lvl="7"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8pPr>
            <a:lvl9pPr lvl="8"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9pPr>
          </a:lstStyle>
          <a:p/>
        </p:txBody>
      </p:sp>
      <p:sp>
        <p:nvSpPr>
          <p:cNvPr id="109" name="Google Shape;109;p37"/>
          <p:cNvSpPr txBox="1"/>
          <p:nvPr>
            <p:ph idx="1" type="body"/>
          </p:nvPr>
        </p:nvSpPr>
        <p:spPr>
          <a:xfrm>
            <a:off x="609600" y="1600200"/>
            <a:ext cx="53848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 name="Google Shape;110;p37"/>
          <p:cNvSpPr txBox="1"/>
          <p:nvPr>
            <p:ph idx="2" type="body"/>
          </p:nvPr>
        </p:nvSpPr>
        <p:spPr>
          <a:xfrm>
            <a:off x="6197600" y="1600200"/>
            <a:ext cx="53848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1" name="Google Shape;111;p37"/>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12" name="Google Shape;112;p37"/>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13" name="Google Shape;113;p37"/>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4" name="Shape 114"/>
        <p:cNvGrpSpPr/>
        <p:nvPr/>
      </p:nvGrpSpPr>
      <p:grpSpPr>
        <a:xfrm>
          <a:off x="0" y="0"/>
          <a:ext cx="0" cy="0"/>
          <a:chOff x="0" y="0"/>
          <a:chExt cx="0" cy="0"/>
        </a:xfrm>
      </p:grpSpPr>
      <p:sp>
        <p:nvSpPr>
          <p:cNvPr id="115" name="Google Shape;115;p38"/>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2pPr>
            <a:lvl3pPr lvl="2"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3pPr>
            <a:lvl4pPr lvl="3"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4pPr>
            <a:lvl5pPr lvl="4"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5pPr>
            <a:lvl6pPr lvl="5"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6pPr>
            <a:lvl7pPr lvl="6"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7pPr>
            <a:lvl8pPr lvl="7"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8pPr>
            <a:lvl9pPr lvl="8"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9pPr>
          </a:lstStyle>
          <a:p/>
        </p:txBody>
      </p:sp>
      <p:sp>
        <p:nvSpPr>
          <p:cNvPr id="116" name="Google Shape;116;p38"/>
          <p:cNvSpPr txBox="1"/>
          <p:nvPr>
            <p:ph idx="1" type="body"/>
          </p:nvPr>
        </p:nvSpPr>
        <p:spPr>
          <a:xfrm>
            <a:off x="609600" y="1535112"/>
            <a:ext cx="53868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algn="l">
              <a:lnSpc>
                <a:spcPct val="100000"/>
              </a:lnSpc>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algn="l">
              <a:lnSpc>
                <a:spcPct val="100000"/>
              </a:lnSpc>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17" name="Google Shape;117;p38"/>
          <p:cNvSpPr txBox="1"/>
          <p:nvPr>
            <p:ph idx="2" type="body"/>
          </p:nvPr>
        </p:nvSpPr>
        <p:spPr>
          <a:xfrm>
            <a:off x="609600" y="2174875"/>
            <a:ext cx="53868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18" name="Google Shape;118;p38"/>
          <p:cNvSpPr txBox="1"/>
          <p:nvPr>
            <p:ph idx="3" type="body"/>
          </p:nvPr>
        </p:nvSpPr>
        <p:spPr>
          <a:xfrm>
            <a:off x="6193367" y="1535112"/>
            <a:ext cx="53892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algn="l">
              <a:lnSpc>
                <a:spcPct val="100000"/>
              </a:lnSpc>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algn="l">
              <a:lnSpc>
                <a:spcPct val="100000"/>
              </a:lnSpc>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19" name="Google Shape;119;p38"/>
          <p:cNvSpPr txBox="1"/>
          <p:nvPr>
            <p:ph idx="4" type="body"/>
          </p:nvPr>
        </p:nvSpPr>
        <p:spPr>
          <a:xfrm>
            <a:off x="6193367" y="2174875"/>
            <a:ext cx="53892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0" name="Google Shape;120;p38"/>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21" name="Google Shape;121;p38"/>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22" name="Google Shape;122;p38"/>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3" name="Shape 123"/>
        <p:cNvGrpSpPr/>
        <p:nvPr/>
      </p:nvGrpSpPr>
      <p:grpSpPr>
        <a:xfrm>
          <a:off x="0" y="0"/>
          <a:ext cx="0" cy="0"/>
          <a:chOff x="0" y="0"/>
          <a:chExt cx="0" cy="0"/>
        </a:xfrm>
      </p:grpSpPr>
      <p:sp>
        <p:nvSpPr>
          <p:cNvPr id="124" name="Google Shape;124;p39"/>
          <p:cNvSpPr txBox="1"/>
          <p:nvPr>
            <p:ph type="title"/>
          </p:nvPr>
        </p:nvSpPr>
        <p:spPr>
          <a:xfrm>
            <a:off x="609600" y="273050"/>
            <a:ext cx="40112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1pPr>
            <a:lvl2pPr lvl="1"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2pPr>
            <a:lvl3pPr lvl="2"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3pPr>
            <a:lvl4pPr lvl="3"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4pPr>
            <a:lvl5pPr lvl="4"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5pPr>
            <a:lvl6pPr lvl="5"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6pPr>
            <a:lvl7pPr lvl="6"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7pPr>
            <a:lvl8pPr lvl="7"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8pPr>
            <a:lvl9pPr lvl="8"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9pPr>
          </a:lstStyle>
          <a:p/>
        </p:txBody>
      </p:sp>
      <p:sp>
        <p:nvSpPr>
          <p:cNvPr id="125" name="Google Shape;125;p39"/>
          <p:cNvSpPr txBox="1"/>
          <p:nvPr>
            <p:ph idx="1" type="body"/>
          </p:nvPr>
        </p:nvSpPr>
        <p:spPr>
          <a:xfrm>
            <a:off x="4766733" y="273050"/>
            <a:ext cx="68156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6" name="Google Shape;126;p39"/>
          <p:cNvSpPr txBox="1"/>
          <p:nvPr>
            <p:ph idx="2" type="body"/>
          </p:nvPr>
        </p:nvSpPr>
        <p:spPr>
          <a:xfrm>
            <a:off x="609600" y="1435100"/>
            <a:ext cx="40112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algn="l">
              <a:lnSpc>
                <a:spcPct val="100000"/>
              </a:lnSpc>
              <a:spcBef>
                <a:spcPts val="24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228600" lvl="2" marL="1371600" marR="0" algn="l">
              <a:lnSpc>
                <a:spcPct val="100000"/>
              </a:lnSpc>
              <a:spcBef>
                <a:spcPts val="2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27" name="Google Shape;127;p39"/>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28" name="Google Shape;128;p39"/>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29" name="Google Shape;129;p39"/>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0" name="Shape 130"/>
        <p:cNvGrpSpPr/>
        <p:nvPr/>
      </p:nvGrpSpPr>
      <p:grpSpPr>
        <a:xfrm>
          <a:off x="0" y="0"/>
          <a:ext cx="0" cy="0"/>
          <a:chOff x="0" y="0"/>
          <a:chExt cx="0" cy="0"/>
        </a:xfrm>
      </p:grpSpPr>
      <p:sp>
        <p:nvSpPr>
          <p:cNvPr id="131" name="Google Shape;131;p40"/>
          <p:cNvSpPr txBox="1"/>
          <p:nvPr>
            <p:ph type="title"/>
          </p:nvPr>
        </p:nvSpPr>
        <p:spPr>
          <a:xfrm>
            <a:off x="2389717" y="4800600"/>
            <a:ext cx="73152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1pPr>
            <a:lvl2pPr lvl="1"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2pPr>
            <a:lvl3pPr lvl="2"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3pPr>
            <a:lvl4pPr lvl="3"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4pPr>
            <a:lvl5pPr lvl="4"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5pPr>
            <a:lvl6pPr lvl="5"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6pPr>
            <a:lvl7pPr lvl="6"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7pPr>
            <a:lvl8pPr lvl="7"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8pPr>
            <a:lvl9pPr lvl="8"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9pPr>
          </a:lstStyle>
          <a:p/>
        </p:txBody>
      </p:sp>
      <p:sp>
        <p:nvSpPr>
          <p:cNvPr id="132" name="Google Shape;132;p40"/>
          <p:cNvSpPr/>
          <p:nvPr>
            <p:ph idx="2" type="pic"/>
          </p:nvPr>
        </p:nvSpPr>
        <p:spPr>
          <a:xfrm>
            <a:off x="2389717" y="612775"/>
            <a:ext cx="7315200" cy="4114800"/>
          </a:xfrm>
          <a:prstGeom prst="rect">
            <a:avLst/>
          </a:prstGeom>
          <a:noFill/>
          <a:ln>
            <a:noFill/>
          </a:ln>
        </p:spPr>
      </p:sp>
      <p:sp>
        <p:nvSpPr>
          <p:cNvPr id="133" name="Google Shape;133;p40"/>
          <p:cNvSpPr txBox="1"/>
          <p:nvPr>
            <p:ph idx="1" type="body"/>
          </p:nvPr>
        </p:nvSpPr>
        <p:spPr>
          <a:xfrm>
            <a:off x="2389717" y="5367337"/>
            <a:ext cx="73152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algn="l">
              <a:lnSpc>
                <a:spcPct val="100000"/>
              </a:lnSpc>
              <a:spcBef>
                <a:spcPts val="24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228600" lvl="2" marL="1371600" marR="0" algn="l">
              <a:lnSpc>
                <a:spcPct val="100000"/>
              </a:lnSpc>
              <a:spcBef>
                <a:spcPts val="2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34" name="Google Shape;134;p40"/>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35" name="Google Shape;135;p40"/>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36" name="Google Shape;136;p40"/>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41"/>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2pPr>
            <a:lvl3pPr lvl="2"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3pPr>
            <a:lvl4pPr lvl="3"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4pPr>
            <a:lvl5pPr lvl="4"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5pPr>
            <a:lvl6pPr lvl="5"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6pPr>
            <a:lvl7pPr lvl="6"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7pPr>
            <a:lvl8pPr lvl="7"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8pPr>
            <a:lvl9pPr lvl="8"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9pPr>
          </a:lstStyle>
          <a:p/>
        </p:txBody>
      </p:sp>
      <p:sp>
        <p:nvSpPr>
          <p:cNvPr id="139" name="Google Shape;139;p41"/>
          <p:cNvSpPr txBox="1"/>
          <p:nvPr>
            <p:ph idx="1" type="body"/>
          </p:nvPr>
        </p:nvSpPr>
        <p:spPr>
          <a:xfrm rot="5400000">
            <a:off x="3832947" y="-1758087"/>
            <a:ext cx="4526100" cy="10972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0" name="Google Shape;140;p41"/>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41" name="Google Shape;141;p41"/>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42" name="Google Shape;142;p41"/>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g33136bcfcbd_0_10"/>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2pPr>
            <a:lvl3pPr lvl="2"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3pPr>
            <a:lvl4pPr lvl="3"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4pPr>
            <a:lvl5pPr lvl="4"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5pPr>
            <a:lvl6pPr lvl="5"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6pPr>
            <a:lvl7pPr lvl="6"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7pPr>
            <a:lvl8pPr lvl="7"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8pPr>
            <a:lvl9pPr lvl="8"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9pPr>
          </a:lstStyle>
          <a:p/>
        </p:txBody>
      </p:sp>
      <p:sp>
        <p:nvSpPr>
          <p:cNvPr id="24" name="Google Shape;24;g33136bcfcbd_0_10"/>
          <p:cNvSpPr txBox="1"/>
          <p:nvPr>
            <p:ph idx="1" type="body"/>
          </p:nvPr>
        </p:nvSpPr>
        <p:spPr>
          <a:xfrm>
            <a:off x="609600" y="1465263"/>
            <a:ext cx="109728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 name="Google Shape;25;g33136bcfcbd_0_10"/>
          <p:cNvSpPr txBox="1"/>
          <p:nvPr>
            <p:ph idx="10" type="dt"/>
          </p:nvPr>
        </p:nvSpPr>
        <p:spPr>
          <a:xfrm>
            <a:off x="609601" y="6356351"/>
            <a:ext cx="28449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6" name="Google Shape;26;g33136bcfcbd_0_10"/>
          <p:cNvSpPr txBox="1"/>
          <p:nvPr>
            <p:ph idx="11" type="ftr"/>
          </p:nvPr>
        </p:nvSpPr>
        <p:spPr>
          <a:xfrm>
            <a:off x="4165600" y="6356351"/>
            <a:ext cx="38607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7" name="Google Shape;27;g33136bcfcbd_0_10"/>
          <p:cNvSpPr txBox="1"/>
          <p:nvPr>
            <p:ph idx="12" type="sldNum"/>
          </p:nvPr>
        </p:nvSpPr>
        <p:spPr>
          <a:xfrm>
            <a:off x="8737601" y="6356351"/>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3" name="Shape 143"/>
        <p:cNvGrpSpPr/>
        <p:nvPr/>
      </p:nvGrpSpPr>
      <p:grpSpPr>
        <a:xfrm>
          <a:off x="0" y="0"/>
          <a:ext cx="0" cy="0"/>
          <a:chOff x="0" y="0"/>
          <a:chExt cx="0" cy="0"/>
        </a:xfrm>
      </p:grpSpPr>
      <p:sp>
        <p:nvSpPr>
          <p:cNvPr id="144" name="Google Shape;144;p42"/>
          <p:cNvSpPr txBox="1"/>
          <p:nvPr>
            <p:ph type="title"/>
          </p:nvPr>
        </p:nvSpPr>
        <p:spPr>
          <a:xfrm rot="5400000">
            <a:off x="7285049" y="1828788"/>
            <a:ext cx="5851500" cy="27432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2pPr>
            <a:lvl3pPr lvl="2"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3pPr>
            <a:lvl4pPr lvl="3"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4pPr>
            <a:lvl5pPr lvl="4" marR="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5pPr>
            <a:lvl6pPr lvl="5"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6pPr>
            <a:lvl7pPr lvl="6"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7pPr>
            <a:lvl8pPr lvl="7"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8pPr>
            <a:lvl9pPr lvl="8" marR="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9pPr>
          </a:lstStyle>
          <a:p/>
        </p:txBody>
      </p:sp>
      <p:sp>
        <p:nvSpPr>
          <p:cNvPr id="145" name="Google Shape;145;p42"/>
          <p:cNvSpPr txBox="1"/>
          <p:nvPr>
            <p:ph idx="1" type="body"/>
          </p:nvPr>
        </p:nvSpPr>
        <p:spPr>
          <a:xfrm rot="5400000">
            <a:off x="1697049" y="-812813"/>
            <a:ext cx="5851500" cy="80264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6" name="Google Shape;146;p42"/>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47" name="Google Shape;147;p42"/>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48" name="Google Shape;148;p42"/>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g33136bcfcbd_0_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 name="Google Shape;30;g33136bcfcbd_0_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33136bcfcbd_0_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g33136bcfcbd_0_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30"/>
          <p:cNvSpPr txBox="1"/>
          <p:nvPr>
            <p:ph type="title"/>
          </p:nvPr>
        </p:nvSpPr>
        <p:spPr>
          <a:xfrm>
            <a:off x="2085800" y="288576"/>
            <a:ext cx="7948400" cy="853799"/>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FFFFFF"/>
              </a:buClr>
              <a:buSzPts val="3600"/>
              <a:buFont typeface="Arial"/>
              <a:buNone/>
              <a:defRPr b="0" i="0" sz="2800" u="none" cap="none" strike="noStrike">
                <a:solidFill>
                  <a:srgbClr val="FFFFFF"/>
                </a:solidFill>
                <a:latin typeface="Arial"/>
                <a:ea typeface="Arial"/>
                <a:cs typeface="Arial"/>
                <a:sym typeface="Arial"/>
              </a:defRPr>
            </a:lvl1pPr>
            <a:lvl2pPr lvl="1" algn="ctr">
              <a:lnSpc>
                <a:spcPct val="100000"/>
              </a:lnSpc>
              <a:spcBef>
                <a:spcPts val="0"/>
              </a:spcBef>
              <a:spcAft>
                <a:spcPts val="0"/>
              </a:spcAft>
              <a:buClr>
                <a:srgbClr val="FFFFFF"/>
              </a:buClr>
              <a:buSzPts val="3600"/>
              <a:buFont typeface="Arial"/>
              <a:buNone/>
              <a:defRPr sz="2800">
                <a:solidFill>
                  <a:srgbClr val="FFFFFF"/>
                </a:solidFill>
              </a:defRPr>
            </a:lvl2pPr>
            <a:lvl3pPr lvl="2" algn="ctr">
              <a:lnSpc>
                <a:spcPct val="100000"/>
              </a:lnSpc>
              <a:spcBef>
                <a:spcPts val="0"/>
              </a:spcBef>
              <a:spcAft>
                <a:spcPts val="0"/>
              </a:spcAft>
              <a:buClr>
                <a:srgbClr val="FFFFFF"/>
              </a:buClr>
              <a:buSzPts val="3600"/>
              <a:buFont typeface="Arial"/>
              <a:buNone/>
              <a:defRPr sz="2800">
                <a:solidFill>
                  <a:srgbClr val="FFFFFF"/>
                </a:solidFill>
              </a:defRPr>
            </a:lvl3pPr>
            <a:lvl4pPr lvl="3" algn="ctr">
              <a:lnSpc>
                <a:spcPct val="100000"/>
              </a:lnSpc>
              <a:spcBef>
                <a:spcPts val="0"/>
              </a:spcBef>
              <a:spcAft>
                <a:spcPts val="0"/>
              </a:spcAft>
              <a:buClr>
                <a:srgbClr val="FFFFFF"/>
              </a:buClr>
              <a:buSzPts val="3600"/>
              <a:buFont typeface="Arial"/>
              <a:buNone/>
              <a:defRPr sz="2800">
                <a:solidFill>
                  <a:srgbClr val="FFFFFF"/>
                </a:solidFill>
              </a:defRPr>
            </a:lvl4pPr>
            <a:lvl5pPr lvl="4" algn="ctr">
              <a:lnSpc>
                <a:spcPct val="100000"/>
              </a:lnSpc>
              <a:spcBef>
                <a:spcPts val="0"/>
              </a:spcBef>
              <a:spcAft>
                <a:spcPts val="0"/>
              </a:spcAft>
              <a:buClr>
                <a:srgbClr val="FFFFFF"/>
              </a:buClr>
              <a:buSzPts val="3600"/>
              <a:buFont typeface="Arial"/>
              <a:buNone/>
              <a:defRPr sz="2800">
                <a:solidFill>
                  <a:srgbClr val="FFFFFF"/>
                </a:solidFill>
              </a:defRPr>
            </a:lvl5pPr>
            <a:lvl6pPr lvl="5" algn="ctr">
              <a:lnSpc>
                <a:spcPct val="100000"/>
              </a:lnSpc>
              <a:spcBef>
                <a:spcPts val="0"/>
              </a:spcBef>
              <a:spcAft>
                <a:spcPts val="0"/>
              </a:spcAft>
              <a:buClr>
                <a:srgbClr val="FFFFFF"/>
              </a:buClr>
              <a:buSzPts val="4400"/>
              <a:buFont typeface="Arial"/>
              <a:buNone/>
              <a:defRPr sz="2800">
                <a:solidFill>
                  <a:srgbClr val="FFFFFF"/>
                </a:solidFill>
              </a:defRPr>
            </a:lvl6pPr>
            <a:lvl7pPr lvl="6" algn="ctr">
              <a:lnSpc>
                <a:spcPct val="100000"/>
              </a:lnSpc>
              <a:spcBef>
                <a:spcPts val="0"/>
              </a:spcBef>
              <a:spcAft>
                <a:spcPts val="0"/>
              </a:spcAft>
              <a:buClr>
                <a:srgbClr val="FFFFFF"/>
              </a:buClr>
              <a:buSzPts val="4400"/>
              <a:buFont typeface="Arial"/>
              <a:buNone/>
              <a:defRPr sz="2800">
                <a:solidFill>
                  <a:srgbClr val="FFFFFF"/>
                </a:solidFill>
              </a:defRPr>
            </a:lvl7pPr>
            <a:lvl8pPr lvl="7" algn="ctr">
              <a:lnSpc>
                <a:spcPct val="100000"/>
              </a:lnSpc>
              <a:spcBef>
                <a:spcPts val="0"/>
              </a:spcBef>
              <a:spcAft>
                <a:spcPts val="0"/>
              </a:spcAft>
              <a:buClr>
                <a:srgbClr val="FFFFFF"/>
              </a:buClr>
              <a:buSzPts val="4400"/>
              <a:buFont typeface="Arial"/>
              <a:buNone/>
              <a:defRPr sz="2800">
                <a:solidFill>
                  <a:srgbClr val="FFFFFF"/>
                </a:solidFill>
              </a:defRPr>
            </a:lvl8pPr>
            <a:lvl9pPr lvl="8" algn="ctr">
              <a:lnSpc>
                <a:spcPct val="100000"/>
              </a:lnSpc>
              <a:spcBef>
                <a:spcPts val="0"/>
              </a:spcBef>
              <a:spcAft>
                <a:spcPts val="0"/>
              </a:spcAft>
              <a:buClr>
                <a:srgbClr val="FFFFFF"/>
              </a:buClr>
              <a:buSzPts val="4400"/>
              <a:buFont typeface="Arial"/>
              <a:buNone/>
              <a:defRPr sz="2800">
                <a:solidFill>
                  <a:srgbClr val="FFFFFF"/>
                </a:solidFill>
              </a:defRPr>
            </a:lvl9pPr>
          </a:lstStyle>
          <a:p/>
        </p:txBody>
      </p:sp>
      <p:sp>
        <p:nvSpPr>
          <p:cNvPr id="35" name="Google Shape;35;p30"/>
          <p:cNvSpPr txBox="1"/>
          <p:nvPr>
            <p:ph idx="1" type="body"/>
          </p:nvPr>
        </p:nvSpPr>
        <p:spPr>
          <a:xfrm>
            <a:off x="415601" y="1536634"/>
            <a:ext cx="11360799" cy="4555199"/>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3200"/>
              <a:buFont typeface="Arial"/>
              <a:buNone/>
              <a:defRPr b="0" i="0" sz="1800" u="none" cap="none" strike="noStrike">
                <a:solidFill>
                  <a:srgbClr val="FFFFFF"/>
                </a:solidFill>
                <a:latin typeface="Arial"/>
                <a:ea typeface="Arial"/>
                <a:cs typeface="Arial"/>
                <a:sym typeface="Arial"/>
              </a:defRPr>
            </a:lvl1pPr>
            <a:lvl2pPr indent="-228600" lvl="1" marL="914400" marR="0" algn="l">
              <a:lnSpc>
                <a:spcPct val="115000"/>
              </a:lnSpc>
              <a:spcBef>
                <a:spcPts val="1600"/>
              </a:spcBef>
              <a:spcAft>
                <a:spcPts val="0"/>
              </a:spcAft>
              <a:buClr>
                <a:srgbClr val="FFFFFF"/>
              </a:buClr>
              <a:buSzPts val="2800"/>
              <a:buFont typeface="Arial"/>
              <a:buNone/>
              <a:defRPr b="0" i="0" sz="1400" u="none" cap="none" strike="noStrike">
                <a:solidFill>
                  <a:srgbClr val="FFFFFF"/>
                </a:solidFill>
                <a:latin typeface="Arial"/>
                <a:ea typeface="Arial"/>
                <a:cs typeface="Arial"/>
                <a:sym typeface="Arial"/>
              </a:defRPr>
            </a:lvl2pPr>
            <a:lvl3pPr indent="-228600" lvl="2" marL="1371600" marR="0" algn="l">
              <a:lnSpc>
                <a:spcPct val="115000"/>
              </a:lnSpc>
              <a:spcBef>
                <a:spcPts val="1600"/>
              </a:spcBef>
              <a:spcAft>
                <a:spcPts val="0"/>
              </a:spcAft>
              <a:buClr>
                <a:srgbClr val="FFFFFF"/>
              </a:buClr>
              <a:buSzPts val="2400"/>
              <a:buFont typeface="Arial"/>
              <a:buNone/>
              <a:defRPr b="0" i="0" sz="1400" u="none" cap="none" strike="noStrike">
                <a:solidFill>
                  <a:srgbClr val="FFFFFF"/>
                </a:solidFill>
                <a:latin typeface="Arial"/>
                <a:ea typeface="Arial"/>
                <a:cs typeface="Arial"/>
                <a:sym typeface="Arial"/>
              </a:defRPr>
            </a:lvl3pPr>
            <a:lvl4pPr indent="-228600" lvl="3" marL="1828800" marR="0" algn="l">
              <a:lnSpc>
                <a:spcPct val="115000"/>
              </a:lnSpc>
              <a:spcBef>
                <a:spcPts val="16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4pPr>
            <a:lvl5pPr indent="-228600" lvl="4" marL="2286000" marR="0" algn="l">
              <a:lnSpc>
                <a:spcPct val="115000"/>
              </a:lnSpc>
              <a:spcBef>
                <a:spcPts val="16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5pPr>
            <a:lvl6pPr indent="-228600" lvl="5" marL="2743200" marR="0" algn="l">
              <a:lnSpc>
                <a:spcPct val="115000"/>
              </a:lnSpc>
              <a:spcBef>
                <a:spcPts val="16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6pPr>
            <a:lvl7pPr indent="-228600" lvl="6" marL="3200400" marR="0" algn="l">
              <a:lnSpc>
                <a:spcPct val="115000"/>
              </a:lnSpc>
              <a:spcBef>
                <a:spcPts val="16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7pPr>
            <a:lvl8pPr indent="-228600" lvl="7" marL="3657600" marR="0" algn="l">
              <a:lnSpc>
                <a:spcPct val="115000"/>
              </a:lnSpc>
              <a:spcBef>
                <a:spcPts val="16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8pPr>
            <a:lvl9pPr indent="-228600" lvl="8" marL="4114800" marR="0" algn="l">
              <a:lnSpc>
                <a:spcPct val="115000"/>
              </a:lnSpc>
              <a:spcBef>
                <a:spcPts val="1600"/>
              </a:spcBef>
              <a:spcAft>
                <a:spcPts val="1600"/>
              </a:spcAft>
              <a:buClr>
                <a:srgbClr val="FFFFFF"/>
              </a:buClr>
              <a:buSzPts val="2000"/>
              <a:buFont typeface="Arial"/>
              <a:buNone/>
              <a:defRPr b="0" i="0" sz="1400" u="none" cap="none" strike="noStrike">
                <a:solidFill>
                  <a:srgbClr val="FFFFFF"/>
                </a:solidFill>
                <a:latin typeface="Arial"/>
                <a:ea typeface="Arial"/>
                <a:cs typeface="Arial"/>
                <a:sym typeface="Arial"/>
              </a:defRPr>
            </a:lvl9pPr>
          </a:lstStyle>
          <a:p/>
        </p:txBody>
      </p:sp>
      <p:sp>
        <p:nvSpPr>
          <p:cNvPr id="36" name="Google Shape;36;p30"/>
          <p:cNvSpPr txBox="1"/>
          <p:nvPr>
            <p:ph idx="12" type="sldNum"/>
          </p:nvPr>
        </p:nvSpPr>
        <p:spPr>
          <a:xfrm>
            <a:off x="11296610" y="6217622"/>
            <a:ext cx="731599" cy="524699"/>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350"/>
              <a:buNone/>
              <a:defRPr sz="1400">
                <a:solidFill>
                  <a:srgbClr val="000000"/>
                </a:solidFill>
                <a:latin typeface="Arial"/>
                <a:ea typeface="Arial"/>
                <a:cs typeface="Arial"/>
                <a:sym typeface="Arial"/>
              </a:defRPr>
            </a:lvl1pPr>
            <a:lvl2pPr indent="0" lvl="1" marL="0" algn="l">
              <a:lnSpc>
                <a:spcPct val="100000"/>
              </a:lnSpc>
              <a:spcBef>
                <a:spcPts val="0"/>
              </a:spcBef>
              <a:spcAft>
                <a:spcPts val="0"/>
              </a:spcAft>
              <a:buClr>
                <a:srgbClr val="000000"/>
              </a:buClr>
              <a:buSzPts val="350"/>
              <a:buNone/>
              <a:defRPr sz="1400">
                <a:solidFill>
                  <a:srgbClr val="000000"/>
                </a:solidFill>
                <a:latin typeface="Arial"/>
                <a:ea typeface="Arial"/>
                <a:cs typeface="Arial"/>
                <a:sym typeface="Arial"/>
              </a:defRPr>
            </a:lvl2pPr>
            <a:lvl3pPr indent="0" lvl="2" marL="0" algn="l">
              <a:lnSpc>
                <a:spcPct val="100000"/>
              </a:lnSpc>
              <a:spcBef>
                <a:spcPts val="0"/>
              </a:spcBef>
              <a:spcAft>
                <a:spcPts val="0"/>
              </a:spcAft>
              <a:buClr>
                <a:srgbClr val="000000"/>
              </a:buClr>
              <a:buSzPts val="350"/>
              <a:buNone/>
              <a:defRPr sz="1400">
                <a:solidFill>
                  <a:srgbClr val="000000"/>
                </a:solidFill>
                <a:latin typeface="Arial"/>
                <a:ea typeface="Arial"/>
                <a:cs typeface="Arial"/>
                <a:sym typeface="Arial"/>
              </a:defRPr>
            </a:lvl3pPr>
            <a:lvl4pPr indent="0" lvl="3" marL="0" algn="l">
              <a:lnSpc>
                <a:spcPct val="100000"/>
              </a:lnSpc>
              <a:spcBef>
                <a:spcPts val="0"/>
              </a:spcBef>
              <a:spcAft>
                <a:spcPts val="0"/>
              </a:spcAft>
              <a:buClr>
                <a:srgbClr val="000000"/>
              </a:buClr>
              <a:buSzPts val="350"/>
              <a:buNone/>
              <a:defRPr sz="1400">
                <a:solidFill>
                  <a:srgbClr val="000000"/>
                </a:solidFill>
                <a:latin typeface="Arial"/>
                <a:ea typeface="Arial"/>
                <a:cs typeface="Arial"/>
                <a:sym typeface="Arial"/>
              </a:defRPr>
            </a:lvl4pPr>
            <a:lvl5pPr indent="0" lvl="4" marL="0" algn="l">
              <a:lnSpc>
                <a:spcPct val="100000"/>
              </a:lnSpc>
              <a:spcBef>
                <a:spcPts val="0"/>
              </a:spcBef>
              <a:spcAft>
                <a:spcPts val="0"/>
              </a:spcAft>
              <a:buClr>
                <a:srgbClr val="000000"/>
              </a:buClr>
              <a:buSzPts val="350"/>
              <a:buNone/>
              <a:defRPr sz="1400">
                <a:solidFill>
                  <a:srgbClr val="000000"/>
                </a:solidFill>
                <a:latin typeface="Arial"/>
                <a:ea typeface="Arial"/>
                <a:cs typeface="Arial"/>
                <a:sym typeface="Arial"/>
              </a:defRPr>
            </a:lvl5pPr>
            <a:lvl6pPr indent="0" lvl="5" marL="0" algn="l">
              <a:lnSpc>
                <a:spcPct val="100000"/>
              </a:lnSpc>
              <a:spcBef>
                <a:spcPts val="0"/>
              </a:spcBef>
              <a:spcAft>
                <a:spcPts val="0"/>
              </a:spcAft>
              <a:buClr>
                <a:srgbClr val="000000"/>
              </a:buClr>
              <a:buSzPts val="350"/>
              <a:buNone/>
              <a:defRPr sz="1400">
                <a:solidFill>
                  <a:srgbClr val="000000"/>
                </a:solidFill>
                <a:latin typeface="Arial"/>
                <a:ea typeface="Arial"/>
                <a:cs typeface="Arial"/>
                <a:sym typeface="Arial"/>
              </a:defRPr>
            </a:lvl6pPr>
            <a:lvl7pPr indent="0" lvl="6" marL="0" algn="l">
              <a:lnSpc>
                <a:spcPct val="100000"/>
              </a:lnSpc>
              <a:spcBef>
                <a:spcPts val="0"/>
              </a:spcBef>
              <a:spcAft>
                <a:spcPts val="0"/>
              </a:spcAft>
              <a:buClr>
                <a:srgbClr val="000000"/>
              </a:buClr>
              <a:buSzPts val="350"/>
              <a:buNone/>
              <a:defRPr sz="1400">
                <a:solidFill>
                  <a:srgbClr val="000000"/>
                </a:solidFill>
                <a:latin typeface="Arial"/>
                <a:ea typeface="Arial"/>
                <a:cs typeface="Arial"/>
                <a:sym typeface="Arial"/>
              </a:defRPr>
            </a:lvl7pPr>
            <a:lvl8pPr indent="0" lvl="7" marL="0" algn="l">
              <a:lnSpc>
                <a:spcPct val="100000"/>
              </a:lnSpc>
              <a:spcBef>
                <a:spcPts val="0"/>
              </a:spcBef>
              <a:spcAft>
                <a:spcPts val="0"/>
              </a:spcAft>
              <a:buClr>
                <a:srgbClr val="000000"/>
              </a:buClr>
              <a:buSzPts val="350"/>
              <a:buNone/>
              <a:defRPr sz="1400">
                <a:solidFill>
                  <a:srgbClr val="000000"/>
                </a:solidFill>
                <a:latin typeface="Arial"/>
                <a:ea typeface="Arial"/>
                <a:cs typeface="Arial"/>
                <a:sym typeface="Arial"/>
              </a:defRPr>
            </a:lvl8pPr>
            <a:lvl9pPr indent="0" lvl="8" marL="0" algn="l">
              <a:lnSpc>
                <a:spcPct val="100000"/>
              </a:lnSpc>
              <a:spcBef>
                <a:spcPts val="0"/>
              </a:spcBef>
              <a:spcAft>
                <a:spcPts val="0"/>
              </a:spcAft>
              <a:buClr>
                <a:srgbClr val="000000"/>
              </a:buClr>
              <a:buSzPts val="350"/>
              <a:buNone/>
              <a:defRPr sz="14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g33136bcfcbd_0_21"/>
          <p:cNvSpPr txBox="1"/>
          <p:nvPr>
            <p:ph type="title"/>
          </p:nvPr>
        </p:nvSpPr>
        <p:spPr>
          <a:xfrm>
            <a:off x="963083" y="4406901"/>
            <a:ext cx="103632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4000"/>
              <a:buFont typeface="Calibri"/>
              <a:buNone/>
              <a:defRPr b="1" i="0" sz="4000" u="none" cap="none" strike="noStrike">
                <a:solidFill>
                  <a:schemeClr val="lt1"/>
                </a:solidFill>
                <a:latin typeface="Calibri"/>
                <a:ea typeface="Calibri"/>
                <a:cs typeface="Calibri"/>
                <a:sym typeface="Calibri"/>
              </a:defRPr>
            </a:lvl1pPr>
            <a:lvl2pPr lvl="1"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2pPr>
            <a:lvl3pPr lvl="2"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3pPr>
            <a:lvl4pPr lvl="3"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4pPr>
            <a:lvl5pPr lvl="4"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5pPr>
            <a:lvl6pPr lvl="5"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6pPr>
            <a:lvl7pPr lvl="6"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7pPr>
            <a:lvl8pPr lvl="7"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8pPr>
            <a:lvl9pPr lvl="8"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9pPr>
          </a:lstStyle>
          <a:p/>
        </p:txBody>
      </p:sp>
      <p:sp>
        <p:nvSpPr>
          <p:cNvPr id="39" name="Google Shape;39;g33136bcfcbd_0_21"/>
          <p:cNvSpPr txBox="1"/>
          <p:nvPr>
            <p:ph idx="1" type="body"/>
          </p:nvPr>
        </p:nvSpPr>
        <p:spPr>
          <a:xfrm>
            <a:off x="963083" y="2906713"/>
            <a:ext cx="103632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40" name="Google Shape;40;g33136bcfcbd_0_21"/>
          <p:cNvSpPr txBox="1"/>
          <p:nvPr>
            <p:ph idx="10" type="dt"/>
          </p:nvPr>
        </p:nvSpPr>
        <p:spPr>
          <a:xfrm>
            <a:off x="609601" y="6356351"/>
            <a:ext cx="28449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1" name="Google Shape;41;g33136bcfcbd_0_21"/>
          <p:cNvSpPr txBox="1"/>
          <p:nvPr>
            <p:ph idx="11" type="ftr"/>
          </p:nvPr>
        </p:nvSpPr>
        <p:spPr>
          <a:xfrm>
            <a:off x="4165600" y="6356351"/>
            <a:ext cx="38607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2" name="Google Shape;42;g33136bcfcbd_0_21"/>
          <p:cNvSpPr txBox="1"/>
          <p:nvPr>
            <p:ph idx="12" type="sldNum"/>
          </p:nvPr>
        </p:nvSpPr>
        <p:spPr>
          <a:xfrm>
            <a:off x="8737601" y="6356351"/>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g33136bcfcbd_0_27"/>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2pPr>
            <a:lvl3pPr lvl="2"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3pPr>
            <a:lvl4pPr lvl="3"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4pPr>
            <a:lvl5pPr lvl="4"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5pPr>
            <a:lvl6pPr lvl="5"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6pPr>
            <a:lvl7pPr lvl="6"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7pPr>
            <a:lvl8pPr lvl="7"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8pPr>
            <a:lvl9pPr lvl="8"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9pPr>
          </a:lstStyle>
          <a:p/>
        </p:txBody>
      </p:sp>
      <p:sp>
        <p:nvSpPr>
          <p:cNvPr id="45" name="Google Shape;45;g33136bcfcbd_0_27"/>
          <p:cNvSpPr txBox="1"/>
          <p:nvPr>
            <p:ph idx="1" type="body"/>
          </p:nvPr>
        </p:nvSpPr>
        <p:spPr>
          <a:xfrm>
            <a:off x="609601" y="1600201"/>
            <a:ext cx="53847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g33136bcfcbd_0_27"/>
          <p:cNvSpPr txBox="1"/>
          <p:nvPr>
            <p:ph idx="2" type="body"/>
          </p:nvPr>
        </p:nvSpPr>
        <p:spPr>
          <a:xfrm>
            <a:off x="6197601" y="1600201"/>
            <a:ext cx="53847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g33136bcfcbd_0_27"/>
          <p:cNvSpPr txBox="1"/>
          <p:nvPr>
            <p:ph idx="10" type="dt"/>
          </p:nvPr>
        </p:nvSpPr>
        <p:spPr>
          <a:xfrm>
            <a:off x="609601" y="6356351"/>
            <a:ext cx="28449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8" name="Google Shape;48;g33136bcfcbd_0_27"/>
          <p:cNvSpPr txBox="1"/>
          <p:nvPr>
            <p:ph idx="11" type="ftr"/>
          </p:nvPr>
        </p:nvSpPr>
        <p:spPr>
          <a:xfrm>
            <a:off x="4165600" y="6356351"/>
            <a:ext cx="38607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9" name="Google Shape;49;g33136bcfcbd_0_27"/>
          <p:cNvSpPr txBox="1"/>
          <p:nvPr>
            <p:ph idx="12" type="sldNum"/>
          </p:nvPr>
        </p:nvSpPr>
        <p:spPr>
          <a:xfrm>
            <a:off x="8737601" y="6356351"/>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g33136bcfcbd_0_34"/>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2pPr>
            <a:lvl3pPr lvl="2"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3pPr>
            <a:lvl4pPr lvl="3"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4pPr>
            <a:lvl5pPr lvl="4"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5pPr>
            <a:lvl6pPr lvl="5"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6pPr>
            <a:lvl7pPr lvl="6"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7pPr>
            <a:lvl8pPr lvl="7"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8pPr>
            <a:lvl9pPr lvl="8"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9pPr>
          </a:lstStyle>
          <a:p/>
        </p:txBody>
      </p:sp>
      <p:sp>
        <p:nvSpPr>
          <p:cNvPr id="52" name="Google Shape;52;g33136bcfcbd_0_34"/>
          <p:cNvSpPr txBox="1"/>
          <p:nvPr>
            <p:ph idx="1" type="body"/>
          </p:nvPr>
        </p:nvSpPr>
        <p:spPr>
          <a:xfrm>
            <a:off x="609601" y="1535112"/>
            <a:ext cx="53868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228600" lvl="1" marL="914400" marR="0" algn="l">
              <a:lnSpc>
                <a:spcPct val="100000"/>
              </a:lnSpc>
              <a:spcBef>
                <a:spcPts val="4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2pPr>
            <a:lvl3pPr indent="-228600" lvl="2" marL="1371600" marR="0" algn="l">
              <a:lnSpc>
                <a:spcPct val="100000"/>
              </a:lnSpc>
              <a:spcBef>
                <a:spcPts val="360"/>
              </a:spcBef>
              <a:spcAft>
                <a:spcPts val="0"/>
              </a:spcAft>
              <a:buClr>
                <a:schemeClr val="lt1"/>
              </a:buClr>
              <a:buSzPts val="1800"/>
              <a:buFont typeface="Arial"/>
              <a:buNone/>
              <a:defRPr b="1" i="0" sz="1800" u="none" cap="none" strike="noStrike">
                <a:solidFill>
                  <a:schemeClr val="lt1"/>
                </a:solidFill>
                <a:latin typeface="Calibri"/>
                <a:ea typeface="Calibri"/>
                <a:cs typeface="Calibri"/>
                <a:sym typeface="Calibri"/>
              </a:defRPr>
            </a:lvl3pPr>
            <a:lvl4pPr indent="-228600" lvl="3" marL="18288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4pPr>
            <a:lvl5pPr indent="-228600" lvl="4" marL="22860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3" name="Google Shape;53;g33136bcfcbd_0_34"/>
          <p:cNvSpPr txBox="1"/>
          <p:nvPr>
            <p:ph idx="2" type="body"/>
          </p:nvPr>
        </p:nvSpPr>
        <p:spPr>
          <a:xfrm>
            <a:off x="609601" y="2174875"/>
            <a:ext cx="53868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1pPr>
            <a:lvl2pPr indent="-355600" lvl="1" marL="914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2pPr>
            <a:lvl3pPr indent="-342900" lvl="2" marL="1371600" marR="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3pPr>
            <a:lvl4pPr indent="-330200" lvl="3" marL="1828800" marR="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4pPr>
            <a:lvl5pPr indent="-330200" lvl="4" marL="2286000" marR="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4" name="Google Shape;54;g33136bcfcbd_0_34"/>
          <p:cNvSpPr txBox="1"/>
          <p:nvPr>
            <p:ph idx="3" type="body"/>
          </p:nvPr>
        </p:nvSpPr>
        <p:spPr>
          <a:xfrm>
            <a:off x="6193367" y="1535112"/>
            <a:ext cx="53889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228600" lvl="1" marL="914400" marR="0" algn="l">
              <a:lnSpc>
                <a:spcPct val="100000"/>
              </a:lnSpc>
              <a:spcBef>
                <a:spcPts val="4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2pPr>
            <a:lvl3pPr indent="-228600" lvl="2" marL="1371600" marR="0" algn="l">
              <a:lnSpc>
                <a:spcPct val="100000"/>
              </a:lnSpc>
              <a:spcBef>
                <a:spcPts val="360"/>
              </a:spcBef>
              <a:spcAft>
                <a:spcPts val="0"/>
              </a:spcAft>
              <a:buClr>
                <a:schemeClr val="lt1"/>
              </a:buClr>
              <a:buSzPts val="1800"/>
              <a:buFont typeface="Arial"/>
              <a:buNone/>
              <a:defRPr b="1" i="0" sz="1800" u="none" cap="none" strike="noStrike">
                <a:solidFill>
                  <a:schemeClr val="lt1"/>
                </a:solidFill>
                <a:latin typeface="Calibri"/>
                <a:ea typeface="Calibri"/>
                <a:cs typeface="Calibri"/>
                <a:sym typeface="Calibri"/>
              </a:defRPr>
            </a:lvl3pPr>
            <a:lvl4pPr indent="-228600" lvl="3" marL="18288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4pPr>
            <a:lvl5pPr indent="-228600" lvl="4" marL="22860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g33136bcfcbd_0_34"/>
          <p:cNvSpPr txBox="1"/>
          <p:nvPr>
            <p:ph idx="4" type="body"/>
          </p:nvPr>
        </p:nvSpPr>
        <p:spPr>
          <a:xfrm>
            <a:off x="6193367" y="2174875"/>
            <a:ext cx="5388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1pPr>
            <a:lvl2pPr indent="-355600" lvl="1" marL="914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2pPr>
            <a:lvl3pPr indent="-342900" lvl="2" marL="1371600" marR="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3pPr>
            <a:lvl4pPr indent="-330200" lvl="3" marL="1828800" marR="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4pPr>
            <a:lvl5pPr indent="-330200" lvl="4" marL="2286000" marR="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 name="Google Shape;56;g33136bcfcbd_0_34"/>
          <p:cNvSpPr txBox="1"/>
          <p:nvPr>
            <p:ph idx="10" type="dt"/>
          </p:nvPr>
        </p:nvSpPr>
        <p:spPr>
          <a:xfrm>
            <a:off x="609601" y="6356351"/>
            <a:ext cx="28449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7" name="Google Shape;57;g33136bcfcbd_0_34"/>
          <p:cNvSpPr txBox="1"/>
          <p:nvPr>
            <p:ph idx="11" type="ftr"/>
          </p:nvPr>
        </p:nvSpPr>
        <p:spPr>
          <a:xfrm>
            <a:off x="4165600" y="6356351"/>
            <a:ext cx="38607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8" name="Google Shape;58;g33136bcfcbd_0_34"/>
          <p:cNvSpPr txBox="1"/>
          <p:nvPr>
            <p:ph idx="12" type="sldNum"/>
          </p:nvPr>
        </p:nvSpPr>
        <p:spPr>
          <a:xfrm>
            <a:off x="8737601" y="6356351"/>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g33136bcfcbd_0_43"/>
          <p:cNvSpPr txBox="1"/>
          <p:nvPr>
            <p:ph type="title"/>
          </p:nvPr>
        </p:nvSpPr>
        <p:spPr>
          <a:xfrm>
            <a:off x="609601" y="273051"/>
            <a:ext cx="40110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2000"/>
              <a:buFont typeface="Calibri"/>
              <a:buNone/>
              <a:defRPr b="1" i="0" sz="2000" u="none" cap="none" strike="noStrike">
                <a:solidFill>
                  <a:schemeClr val="lt1"/>
                </a:solidFill>
                <a:latin typeface="Calibri"/>
                <a:ea typeface="Calibri"/>
                <a:cs typeface="Calibri"/>
                <a:sym typeface="Calibri"/>
              </a:defRPr>
            </a:lvl1pPr>
            <a:lvl2pPr lvl="1"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2pPr>
            <a:lvl3pPr lvl="2"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3pPr>
            <a:lvl4pPr lvl="3"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4pPr>
            <a:lvl5pPr lvl="4"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5pPr>
            <a:lvl6pPr lvl="5"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6pPr>
            <a:lvl7pPr lvl="6"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7pPr>
            <a:lvl8pPr lvl="7"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8pPr>
            <a:lvl9pPr lvl="8"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9pPr>
          </a:lstStyle>
          <a:p/>
        </p:txBody>
      </p:sp>
      <p:sp>
        <p:nvSpPr>
          <p:cNvPr id="61" name="Google Shape;61;g33136bcfcbd_0_43"/>
          <p:cNvSpPr txBox="1"/>
          <p:nvPr>
            <p:ph idx="1" type="body"/>
          </p:nvPr>
        </p:nvSpPr>
        <p:spPr>
          <a:xfrm>
            <a:off x="4766733" y="273050"/>
            <a:ext cx="6815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 name="Google Shape;62;g33136bcfcbd_0_43"/>
          <p:cNvSpPr txBox="1"/>
          <p:nvPr>
            <p:ph idx="2" type="body"/>
          </p:nvPr>
        </p:nvSpPr>
        <p:spPr>
          <a:xfrm>
            <a:off x="609601" y="1435101"/>
            <a:ext cx="40110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228600" lvl="1" marL="914400" marR="0" algn="l">
              <a:lnSpc>
                <a:spcPct val="100000"/>
              </a:lnSpc>
              <a:spcBef>
                <a:spcPts val="24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2pPr>
            <a:lvl3pPr indent="-228600" lvl="2" marL="1371600" marR="0" algn="l">
              <a:lnSpc>
                <a:spcPct val="100000"/>
              </a:lnSpc>
              <a:spcBef>
                <a:spcPts val="200"/>
              </a:spcBef>
              <a:spcAft>
                <a:spcPts val="0"/>
              </a:spcAft>
              <a:buClr>
                <a:schemeClr val="lt1"/>
              </a:buClr>
              <a:buSzPts val="1000"/>
              <a:buFont typeface="Arial"/>
              <a:buNone/>
              <a:defRPr b="0" i="0" sz="1000" u="none" cap="none" strike="noStrike">
                <a:solidFill>
                  <a:schemeClr val="lt1"/>
                </a:solidFill>
                <a:latin typeface="Calibri"/>
                <a:ea typeface="Calibri"/>
                <a:cs typeface="Calibri"/>
                <a:sym typeface="Calibri"/>
              </a:defRPr>
            </a:lvl3pPr>
            <a:lvl4pPr indent="-228600" lvl="3" marL="18288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3" name="Google Shape;63;g33136bcfcbd_0_43"/>
          <p:cNvSpPr txBox="1"/>
          <p:nvPr>
            <p:ph idx="10" type="dt"/>
          </p:nvPr>
        </p:nvSpPr>
        <p:spPr>
          <a:xfrm>
            <a:off x="609601" y="6356351"/>
            <a:ext cx="28449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4" name="Google Shape;64;g33136bcfcbd_0_43"/>
          <p:cNvSpPr txBox="1"/>
          <p:nvPr>
            <p:ph idx="11" type="ftr"/>
          </p:nvPr>
        </p:nvSpPr>
        <p:spPr>
          <a:xfrm>
            <a:off x="4165600" y="6356351"/>
            <a:ext cx="38607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5" name="Google Shape;65;g33136bcfcbd_0_43"/>
          <p:cNvSpPr txBox="1"/>
          <p:nvPr>
            <p:ph idx="12" type="sldNum"/>
          </p:nvPr>
        </p:nvSpPr>
        <p:spPr>
          <a:xfrm>
            <a:off x="8737601" y="6356351"/>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g33136bcfcbd_0_50"/>
          <p:cNvSpPr txBox="1"/>
          <p:nvPr>
            <p:ph type="title"/>
          </p:nvPr>
        </p:nvSpPr>
        <p:spPr>
          <a:xfrm>
            <a:off x="2389718" y="4800601"/>
            <a:ext cx="73152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2000"/>
              <a:buFont typeface="Calibri"/>
              <a:buNone/>
              <a:defRPr b="1" i="0" sz="2000" u="none" cap="none" strike="noStrike">
                <a:solidFill>
                  <a:schemeClr val="lt1"/>
                </a:solidFill>
                <a:latin typeface="Calibri"/>
                <a:ea typeface="Calibri"/>
                <a:cs typeface="Calibri"/>
                <a:sym typeface="Calibri"/>
              </a:defRPr>
            </a:lvl1pPr>
            <a:lvl2pPr lvl="1"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2pPr>
            <a:lvl3pPr lvl="2"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3pPr>
            <a:lvl4pPr lvl="3"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4pPr>
            <a:lvl5pPr lvl="4" marR="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5pPr>
            <a:lvl6pPr lvl="5"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6pPr>
            <a:lvl7pPr lvl="6"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7pPr>
            <a:lvl8pPr lvl="7"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8pPr>
            <a:lvl9pPr lvl="8"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9pPr>
          </a:lstStyle>
          <a:p/>
        </p:txBody>
      </p:sp>
      <p:sp>
        <p:nvSpPr>
          <p:cNvPr id="68" name="Google Shape;68;g33136bcfcbd_0_50"/>
          <p:cNvSpPr/>
          <p:nvPr>
            <p:ph idx="2" type="pic"/>
          </p:nvPr>
        </p:nvSpPr>
        <p:spPr>
          <a:xfrm>
            <a:off x="2389718" y="612775"/>
            <a:ext cx="7315200" cy="4114800"/>
          </a:xfrm>
          <a:prstGeom prst="rect">
            <a:avLst/>
          </a:prstGeom>
          <a:noFill/>
          <a:ln>
            <a:noFill/>
          </a:ln>
        </p:spPr>
      </p:sp>
      <p:sp>
        <p:nvSpPr>
          <p:cNvPr id="69" name="Google Shape;69;g33136bcfcbd_0_50"/>
          <p:cNvSpPr txBox="1"/>
          <p:nvPr>
            <p:ph idx="1" type="body"/>
          </p:nvPr>
        </p:nvSpPr>
        <p:spPr>
          <a:xfrm>
            <a:off x="2389718" y="5367338"/>
            <a:ext cx="73152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228600" lvl="1" marL="914400" marR="0" algn="l">
              <a:lnSpc>
                <a:spcPct val="100000"/>
              </a:lnSpc>
              <a:spcBef>
                <a:spcPts val="24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2pPr>
            <a:lvl3pPr indent="-228600" lvl="2" marL="1371600" marR="0" algn="l">
              <a:lnSpc>
                <a:spcPct val="100000"/>
              </a:lnSpc>
              <a:spcBef>
                <a:spcPts val="200"/>
              </a:spcBef>
              <a:spcAft>
                <a:spcPts val="0"/>
              </a:spcAft>
              <a:buClr>
                <a:schemeClr val="lt1"/>
              </a:buClr>
              <a:buSzPts val="1000"/>
              <a:buFont typeface="Arial"/>
              <a:buNone/>
              <a:defRPr b="0" i="0" sz="1000" u="none" cap="none" strike="noStrike">
                <a:solidFill>
                  <a:schemeClr val="lt1"/>
                </a:solidFill>
                <a:latin typeface="Calibri"/>
                <a:ea typeface="Calibri"/>
                <a:cs typeface="Calibri"/>
                <a:sym typeface="Calibri"/>
              </a:defRPr>
            </a:lvl3pPr>
            <a:lvl4pPr indent="-228600" lvl="3" marL="18288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70" name="Google Shape;70;g33136bcfcbd_0_50"/>
          <p:cNvSpPr txBox="1"/>
          <p:nvPr>
            <p:ph idx="10" type="dt"/>
          </p:nvPr>
        </p:nvSpPr>
        <p:spPr>
          <a:xfrm>
            <a:off x="609601" y="6356351"/>
            <a:ext cx="28449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1" name="Google Shape;71;g33136bcfcbd_0_50"/>
          <p:cNvSpPr txBox="1"/>
          <p:nvPr>
            <p:ph idx="11" type="ftr"/>
          </p:nvPr>
        </p:nvSpPr>
        <p:spPr>
          <a:xfrm>
            <a:off x="4165600" y="6356351"/>
            <a:ext cx="38607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2" name="Google Shape;72;g33136bcfcbd_0_50"/>
          <p:cNvSpPr txBox="1"/>
          <p:nvPr>
            <p:ph idx="12" type="sldNum"/>
          </p:nvPr>
        </p:nvSpPr>
        <p:spPr>
          <a:xfrm>
            <a:off x="8737601" y="6356351"/>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20.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Mandt_SOO-DOH-Presentation_NO-TEXT_5.jpg" id="10" name="Google Shape;10;p21"/>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21"/>
          <p:cNvSpPr txBox="1"/>
          <p:nvPr>
            <p:ph type="title"/>
          </p:nvPr>
        </p:nvSpPr>
        <p:spPr>
          <a:xfrm>
            <a:off x="609600" y="-46038"/>
            <a:ext cx="10972800" cy="1143001"/>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2pPr>
            <a:lvl3pPr lvl="2" marR="0" rtl="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3pPr>
            <a:lvl4pPr lvl="3" marR="0" rtl="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4pPr>
            <a:lvl5pPr lvl="4" marR="0" rtl="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5pPr>
            <a:lvl6pPr lvl="5"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6pPr>
            <a:lvl7pPr lvl="6"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7pPr>
            <a:lvl8pPr lvl="7"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8pPr>
            <a:lvl9pPr lvl="8"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9pPr>
          </a:lstStyle>
          <a:p/>
        </p:txBody>
      </p:sp>
      <p:sp>
        <p:nvSpPr>
          <p:cNvPr id="12" name="Google Shape;12;p21"/>
          <p:cNvSpPr txBox="1"/>
          <p:nvPr>
            <p:ph idx="1" type="body"/>
          </p:nvPr>
        </p:nvSpPr>
        <p:spPr>
          <a:xfrm>
            <a:off x="609600" y="1465263"/>
            <a:ext cx="10972800" cy="4525961"/>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21"/>
          <p:cNvSpPr txBox="1"/>
          <p:nvPr>
            <p:ph idx="10" type="dt"/>
          </p:nvPr>
        </p:nvSpPr>
        <p:spPr>
          <a:xfrm>
            <a:off x="609601" y="6356351"/>
            <a:ext cx="2844799"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1" type="ftr"/>
          </p:nvPr>
        </p:nvSpPr>
        <p:spPr>
          <a:xfrm>
            <a:off x="4165600" y="6356351"/>
            <a:ext cx="38608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12" type="sldNum"/>
          </p:nvPr>
        </p:nvSpPr>
        <p:spPr>
          <a:xfrm>
            <a:off x="8737601" y="6356351"/>
            <a:ext cx="28447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pic>
        <p:nvPicPr>
          <p:cNvPr descr="Mandt_SOO-DOH-Presentation_NO-TEXT_5.jpg" id="86" name="Google Shape;86;p26"/>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87" name="Google Shape;87;p26"/>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9pPr>
          </a:lstStyle>
          <a:p/>
        </p:txBody>
      </p:sp>
      <p:sp>
        <p:nvSpPr>
          <p:cNvPr id="88" name="Google Shape;88;p26"/>
          <p:cNvSpPr txBox="1"/>
          <p:nvPr>
            <p:ph idx="1" type="body"/>
          </p:nvPr>
        </p:nvSpPr>
        <p:spPr>
          <a:xfrm>
            <a:off x="609600" y="1465262"/>
            <a:ext cx="109728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9" name="Google Shape;89;p26"/>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90" name="Google Shape;90;p26"/>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91" name="Google Shape;91;p26"/>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3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hyperlink" Target="https://doi.org/" TargetMode="External"/><Relationship Id="rId5" Type="http://schemas.openxmlformats.org/officeDocument/2006/relationships/hyperlink" Target="https://doi.org/10.5067/GHCMC-4FM03" TargetMode="External"/><Relationship Id="rId6"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1.png"/><Relationship Id="rId6" Type="http://schemas.openxmlformats.org/officeDocument/2006/relationships/image" Target="../media/image6.png"/><Relationship Id="rId7" Type="http://schemas.openxmlformats.org/officeDocument/2006/relationships/hyperlink" Target="https://doi.org/" TargetMode="External"/><Relationship Id="rId8" Type="http://schemas.openxmlformats.org/officeDocument/2006/relationships/hyperlink" Target="https://doi.org/10.5067/GHCMC-4FM0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
          <p:cNvSpPr txBox="1"/>
          <p:nvPr>
            <p:ph type="ctrTitle"/>
          </p:nvPr>
        </p:nvSpPr>
        <p:spPr>
          <a:xfrm>
            <a:off x="2322443" y="136524"/>
            <a:ext cx="7547113" cy="147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r>
              <a:rPr b="1" lang="en-US" sz="3200"/>
              <a:t>GOES-19 ABI L2+ SST</a:t>
            </a:r>
            <a:br>
              <a:rPr b="1" lang="en-US" sz="3200"/>
            </a:br>
            <a:r>
              <a:rPr b="1" lang="en-US" sz="3200"/>
              <a:t>Provisional Review</a:t>
            </a:r>
            <a:endParaRPr b="1" sz="3200"/>
          </a:p>
        </p:txBody>
      </p:sp>
      <p:sp>
        <p:nvSpPr>
          <p:cNvPr id="155" name="Google Shape;155;p1"/>
          <p:cNvSpPr txBox="1"/>
          <p:nvPr>
            <p:ph idx="1" type="subTitle"/>
          </p:nvPr>
        </p:nvSpPr>
        <p:spPr>
          <a:xfrm>
            <a:off x="1822171" y="1897010"/>
            <a:ext cx="8739807" cy="380804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800"/>
              <a:buNone/>
            </a:pPr>
            <a:r>
              <a:rPr lang="en-US">
                <a:solidFill>
                  <a:srgbClr val="FFFF00"/>
                </a:solidFill>
              </a:rPr>
              <a:t>February 19, 2025, GOES-R AWG SST Team</a:t>
            </a:r>
            <a:r>
              <a:rPr lang="en-US"/>
              <a:t> </a:t>
            </a:r>
            <a:endParaRPr/>
          </a:p>
          <a:p>
            <a:pPr indent="0" lvl="0" marL="0" rtl="0" algn="ctr">
              <a:lnSpc>
                <a:spcPct val="100000"/>
              </a:lnSpc>
              <a:spcBef>
                <a:spcPts val="640"/>
              </a:spcBef>
              <a:spcAft>
                <a:spcPts val="0"/>
              </a:spcAft>
              <a:buSzPts val="600"/>
              <a:buNone/>
            </a:pPr>
            <a:r>
              <a:t/>
            </a:r>
            <a:endParaRPr sz="1400">
              <a:solidFill>
                <a:srgbClr val="FFFFFF"/>
              </a:solidFill>
            </a:endParaRPr>
          </a:p>
          <a:p>
            <a:pPr indent="0" lvl="0" marL="0" rtl="0" algn="ctr">
              <a:lnSpc>
                <a:spcPct val="100000"/>
              </a:lnSpc>
              <a:spcBef>
                <a:spcPts val="640"/>
              </a:spcBef>
              <a:spcAft>
                <a:spcPts val="0"/>
              </a:spcAft>
              <a:buSzPts val="600"/>
              <a:buNone/>
            </a:pPr>
            <a:r>
              <a:rPr lang="en-US" sz="2400">
                <a:solidFill>
                  <a:srgbClr val="FFFFFF"/>
                </a:solidFill>
              </a:rPr>
              <a:t>Veronica Lance (fed team lead)*, </a:t>
            </a:r>
            <a:endParaRPr sz="2400">
              <a:solidFill>
                <a:srgbClr val="FFFFFF"/>
              </a:solidFill>
            </a:endParaRPr>
          </a:p>
          <a:p>
            <a:pPr indent="0" lvl="0" marL="0" rtl="0" algn="ctr">
              <a:lnSpc>
                <a:spcPct val="100000"/>
              </a:lnSpc>
              <a:spcBef>
                <a:spcPts val="640"/>
              </a:spcBef>
              <a:spcAft>
                <a:spcPts val="0"/>
              </a:spcAft>
              <a:buClr>
                <a:srgbClr val="000000"/>
              </a:buClr>
              <a:buSzPts val="600"/>
              <a:buFont typeface="Arial"/>
              <a:buNone/>
            </a:pPr>
            <a:r>
              <a:t/>
            </a:r>
            <a:endParaRPr sz="2400">
              <a:solidFill>
                <a:srgbClr val="FFFFFF"/>
              </a:solidFill>
            </a:endParaRPr>
          </a:p>
          <a:p>
            <a:pPr indent="0" lvl="0" marL="0" rtl="0" algn="ctr">
              <a:lnSpc>
                <a:spcPct val="100000"/>
              </a:lnSpc>
              <a:spcBef>
                <a:spcPts val="640"/>
              </a:spcBef>
              <a:spcAft>
                <a:spcPts val="0"/>
              </a:spcAft>
              <a:buSzPts val="600"/>
              <a:buNone/>
            </a:pPr>
            <a:r>
              <a:rPr b="1" lang="en-US" sz="2400">
                <a:solidFill>
                  <a:srgbClr val="FFFFFF"/>
                </a:solidFill>
              </a:rPr>
              <a:t>Victor Pryamitsyn (presenting)</a:t>
            </a:r>
            <a:r>
              <a:rPr lang="en-US" sz="2400">
                <a:solidFill>
                  <a:srgbClr val="FFFFFF"/>
                </a:solidFill>
              </a:rPr>
              <a:t>, Olafur Jonasson, Yury Kihai</a:t>
            </a:r>
            <a:endParaRPr sz="2400"/>
          </a:p>
          <a:p>
            <a:pPr indent="0" lvl="0" marL="0" rtl="0" algn="ctr">
              <a:lnSpc>
                <a:spcPct val="100000"/>
              </a:lnSpc>
              <a:spcBef>
                <a:spcPts val="640"/>
              </a:spcBef>
              <a:spcAft>
                <a:spcPts val="0"/>
              </a:spcAft>
              <a:buSzPts val="600"/>
              <a:buNone/>
            </a:pPr>
            <a:r>
              <a:t/>
            </a:r>
            <a:endParaRPr sz="2400">
              <a:solidFill>
                <a:srgbClr val="FFFFFF"/>
              </a:solidFill>
            </a:endParaRPr>
          </a:p>
          <a:p>
            <a:pPr indent="0" lvl="0" marL="0" rtl="0" algn="ctr">
              <a:lnSpc>
                <a:spcPct val="100000"/>
              </a:lnSpc>
              <a:spcBef>
                <a:spcPts val="640"/>
              </a:spcBef>
              <a:spcAft>
                <a:spcPts val="0"/>
              </a:spcAft>
              <a:buSzPts val="800"/>
              <a:buNone/>
            </a:pPr>
            <a:r>
              <a:rPr lang="en-US" sz="2400">
                <a:solidFill>
                  <a:srgbClr val="FFFFFF"/>
                </a:solidFill>
              </a:rPr>
              <a:t>*NOAA NESDIS STAR,</a:t>
            </a:r>
            <a:endParaRPr sz="2400">
              <a:solidFill>
                <a:srgbClr val="FFFFFF"/>
              </a:solidFill>
            </a:endParaRPr>
          </a:p>
          <a:p>
            <a:pPr indent="0" lvl="0" marL="0" rtl="0" algn="ctr">
              <a:lnSpc>
                <a:spcPct val="100000"/>
              </a:lnSpc>
              <a:spcBef>
                <a:spcPts val="640"/>
              </a:spcBef>
              <a:spcAft>
                <a:spcPts val="0"/>
              </a:spcAft>
              <a:buSzPts val="800"/>
              <a:buNone/>
            </a:pPr>
            <a:r>
              <a:rPr lang="en-US" sz="2400">
                <a:solidFill>
                  <a:srgbClr val="FFFFFF"/>
                </a:solidFill>
              </a:rPr>
              <a:t>GST Inc.</a:t>
            </a:r>
            <a:endParaRPr sz="24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9"/>
          <p:cNvPicPr preferRelativeResize="0"/>
          <p:nvPr/>
        </p:nvPicPr>
        <p:blipFill rotWithShape="1">
          <a:blip r:embed="rId3">
            <a:alphaModFix/>
          </a:blip>
          <a:srcRect b="0" l="0" r="0" t="0"/>
          <a:stretch/>
        </p:blipFill>
        <p:spPr>
          <a:xfrm>
            <a:off x="0" y="1052186"/>
            <a:ext cx="12192000" cy="2438400"/>
          </a:xfrm>
          <a:prstGeom prst="rect">
            <a:avLst/>
          </a:prstGeom>
          <a:noFill/>
          <a:ln>
            <a:noFill/>
          </a:ln>
        </p:spPr>
      </p:pic>
      <p:sp>
        <p:nvSpPr>
          <p:cNvPr id="257" name="Google Shape;257;p9"/>
          <p:cNvSpPr txBox="1"/>
          <p:nvPr>
            <p:ph type="title"/>
          </p:nvPr>
        </p:nvSpPr>
        <p:spPr>
          <a:xfrm>
            <a:off x="609600" y="-4603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lang="en-US" sz="2400"/>
              <a:t>Hourly full disk statistics for the (L2 SST) – (L4 CMC</a:t>
            </a:r>
            <a:r>
              <a:rPr baseline="30000" lang="en-US" sz="2400"/>
              <a:t>*</a:t>
            </a:r>
            <a:r>
              <a:rPr lang="en-US" sz="2400"/>
              <a:t>):</a:t>
            </a:r>
            <a:br>
              <a:rPr lang="en-US" sz="2400"/>
            </a:br>
            <a:r>
              <a:rPr lang="en-US" sz="2400"/>
              <a:t>Mean difference (Accuracy) </a:t>
            </a:r>
            <a:endParaRPr sz="2400"/>
          </a:p>
        </p:txBody>
      </p:sp>
      <p:sp>
        <p:nvSpPr>
          <p:cNvPr id="258" name="Google Shape;258;p9"/>
          <p:cNvSpPr txBox="1"/>
          <p:nvPr/>
        </p:nvSpPr>
        <p:spPr>
          <a:xfrm>
            <a:off x="2394366" y="2638979"/>
            <a:ext cx="8306753"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Outliers corresponds to the granules with the corrupted  quality flags (DQF) variable </a:t>
            </a:r>
            <a:endParaRPr b="0" i="0" sz="1400" u="none" cap="none" strike="noStrike">
              <a:solidFill>
                <a:srgbClr val="000000"/>
              </a:solidFill>
              <a:latin typeface="Arial"/>
              <a:ea typeface="Arial"/>
              <a:cs typeface="Arial"/>
              <a:sym typeface="Arial"/>
            </a:endParaRPr>
          </a:p>
        </p:txBody>
      </p:sp>
      <p:sp>
        <p:nvSpPr>
          <p:cNvPr id="259" name="Google Shape;259;p9"/>
          <p:cNvSpPr txBox="1"/>
          <p:nvPr/>
        </p:nvSpPr>
        <p:spPr>
          <a:xfrm>
            <a:off x="52737" y="5576951"/>
            <a:ext cx="12073003" cy="8617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The removal of the corrupted granules makes mean(SST-CMC) looks meaningful and demonstrates the diurnal SST variations. The overall the skin SST looks warmer than expected: The skin SST should be colder than L4 SST at the nighttime minima.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baseline="30000" i="0" lang="en-US" sz="1400" u="none" cap="none" strike="noStrike">
                <a:solidFill>
                  <a:schemeClr val="lt1"/>
                </a:solidFill>
                <a:latin typeface="Calibri"/>
                <a:ea typeface="Calibri"/>
                <a:cs typeface="Calibri"/>
                <a:sym typeface="Calibri"/>
              </a:rPr>
              <a:t>*</a:t>
            </a:r>
            <a:r>
              <a:rPr b="0" i="0" lang="en-US" sz="1400" u="none" cap="none" strike="noStrike">
                <a:solidFill>
                  <a:schemeClr val="lt1"/>
                </a:solidFill>
                <a:latin typeface="Calibri"/>
                <a:ea typeface="Calibri"/>
                <a:cs typeface="Calibri"/>
                <a:sym typeface="Calibri"/>
              </a:rPr>
              <a:t>CMC is the Canada Meteorological Center. See </a:t>
            </a:r>
            <a:r>
              <a:rPr b="0" i="0" lang="en-US" sz="14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https://doi.org/</a:t>
            </a:r>
            <a:r>
              <a:rPr b="0" i="0" lang="en-US" sz="1400" u="sng" cap="none" strike="noStrike">
                <a:solidFill>
                  <a:schemeClr val="lt1"/>
                </a:solidFill>
                <a:latin typeface="Calibri"/>
                <a:ea typeface="Calibri"/>
                <a:cs typeface="Calibri"/>
                <a:sym typeface="Calibri"/>
                <a:hlinkClick r:id="rId5">
                  <a:extLst>
                    <a:ext uri="{A12FA001-AC4F-418D-AE19-62706E023703}">
                      <ahyp:hlinkClr val="tx"/>
                    </a:ext>
                  </a:extLst>
                </a:hlinkClick>
              </a:rPr>
              <a:t>10.5067/GHCMC-4FM03</a:t>
            </a:r>
            <a:endParaRPr b="0" i="0" sz="1200" u="none" cap="none" strike="noStrike">
              <a:solidFill>
                <a:schemeClr val="lt1"/>
              </a:solidFill>
              <a:latin typeface="Arial"/>
              <a:ea typeface="Arial"/>
              <a:cs typeface="Arial"/>
              <a:sym typeface="Arial"/>
            </a:endParaRPr>
          </a:p>
        </p:txBody>
      </p:sp>
      <p:sp>
        <p:nvSpPr>
          <p:cNvPr id="260" name="Google Shape;260;p9"/>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Arial"/>
              <a:buNone/>
            </a:pPr>
            <a:r>
              <a:rPr lang="en-US"/>
              <a:t>2/19/2025</a:t>
            </a:r>
            <a:endParaRPr/>
          </a:p>
        </p:txBody>
      </p:sp>
      <p:sp>
        <p:nvSpPr>
          <p:cNvPr id="261" name="Google Shape;261;p9"/>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Arial"/>
              <a:buNone/>
            </a:pPr>
            <a:r>
              <a:rPr lang="en-US"/>
              <a:t>G19 SST Provisional Review</a:t>
            </a:r>
            <a:endParaRPr/>
          </a:p>
        </p:txBody>
      </p:sp>
      <p:sp>
        <p:nvSpPr>
          <p:cNvPr id="262" name="Google Shape;262;p9"/>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Arial"/>
              <a:buNone/>
            </a:pPr>
            <a:fld id="{00000000-1234-1234-1234-123412341234}" type="slidenum">
              <a:rPr lang="en-US"/>
              <a:t>‹#›</a:t>
            </a:fld>
            <a:endParaRPr/>
          </a:p>
        </p:txBody>
      </p:sp>
      <p:pic>
        <p:nvPicPr>
          <p:cNvPr id="263" name="Google Shape;263;p9"/>
          <p:cNvPicPr preferRelativeResize="0"/>
          <p:nvPr/>
        </p:nvPicPr>
        <p:blipFill rotWithShape="1">
          <a:blip r:embed="rId6">
            <a:alphaModFix/>
          </a:blip>
          <a:srcRect b="0" l="0" r="0" t="0"/>
          <a:stretch/>
        </p:blipFill>
        <p:spPr>
          <a:xfrm>
            <a:off x="0" y="3187217"/>
            <a:ext cx="12192000" cy="2438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10"/>
          <p:cNvPicPr preferRelativeResize="0"/>
          <p:nvPr/>
        </p:nvPicPr>
        <p:blipFill rotWithShape="1">
          <a:blip r:embed="rId3">
            <a:alphaModFix/>
          </a:blip>
          <a:srcRect b="0" l="0" r="0" t="0"/>
          <a:stretch/>
        </p:blipFill>
        <p:spPr>
          <a:xfrm>
            <a:off x="0" y="1038934"/>
            <a:ext cx="12192000" cy="2438400"/>
          </a:xfrm>
          <a:prstGeom prst="rect">
            <a:avLst/>
          </a:prstGeom>
          <a:noFill/>
          <a:ln>
            <a:noFill/>
          </a:ln>
        </p:spPr>
      </p:pic>
      <p:sp>
        <p:nvSpPr>
          <p:cNvPr id="269" name="Google Shape;269;p10"/>
          <p:cNvSpPr txBox="1"/>
          <p:nvPr>
            <p:ph type="title"/>
          </p:nvPr>
        </p:nvSpPr>
        <p:spPr>
          <a:xfrm>
            <a:off x="0" y="37579"/>
            <a:ext cx="12192000" cy="92692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Calibri"/>
              <a:buNone/>
            </a:pPr>
            <a:r>
              <a:rPr lang="en-US" sz="2400"/>
              <a:t>Hourly full disk statistics for the (L2 SST) – (L4 CMC):</a:t>
            </a:r>
            <a:br>
              <a:rPr lang="en-US" sz="2400"/>
            </a:br>
            <a:r>
              <a:rPr lang="en-US" sz="2400"/>
              <a:t>Standard Deviation (Precision)</a:t>
            </a:r>
            <a:endParaRPr sz="2400"/>
          </a:p>
        </p:txBody>
      </p:sp>
      <p:sp>
        <p:nvSpPr>
          <p:cNvPr id="270" name="Google Shape;270;p10"/>
          <p:cNvSpPr txBox="1"/>
          <p:nvPr/>
        </p:nvSpPr>
        <p:spPr>
          <a:xfrm>
            <a:off x="1877533" y="1048013"/>
            <a:ext cx="77877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Outliers corresponds to the granules with the corrupted  quality flags (DQF) layer </a:t>
            </a:r>
            <a:endParaRPr b="0" i="0" sz="1400" u="none" cap="none" strike="noStrike">
              <a:solidFill>
                <a:srgbClr val="000000"/>
              </a:solidFill>
              <a:latin typeface="Arial"/>
              <a:ea typeface="Arial"/>
              <a:cs typeface="Arial"/>
              <a:sym typeface="Arial"/>
            </a:endParaRPr>
          </a:p>
        </p:txBody>
      </p:sp>
      <p:sp>
        <p:nvSpPr>
          <p:cNvPr id="271" name="Google Shape;271;p10"/>
          <p:cNvSpPr txBox="1"/>
          <p:nvPr/>
        </p:nvSpPr>
        <p:spPr>
          <a:xfrm>
            <a:off x="112371" y="5617194"/>
            <a:ext cx="1202916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The removal of the corrupted granules makes the standard deviation (SST-CMC) reasonable and the nighttime SD &lt; 1.0 K, which is the requirement</a:t>
            </a:r>
            <a:endParaRPr b="0" i="0" sz="1400" u="none" cap="none" strike="noStrike">
              <a:solidFill>
                <a:schemeClr val="lt1"/>
              </a:solidFill>
              <a:latin typeface="Arial"/>
              <a:ea typeface="Arial"/>
              <a:cs typeface="Arial"/>
              <a:sym typeface="Arial"/>
            </a:endParaRPr>
          </a:p>
        </p:txBody>
      </p:sp>
      <p:sp>
        <p:nvSpPr>
          <p:cNvPr id="272" name="Google Shape;272;p10"/>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Arial"/>
              <a:buNone/>
            </a:pPr>
            <a:r>
              <a:rPr lang="en-US"/>
              <a:t>2/19/2025</a:t>
            </a:r>
            <a:endParaRPr/>
          </a:p>
        </p:txBody>
      </p:sp>
      <p:sp>
        <p:nvSpPr>
          <p:cNvPr id="273" name="Google Shape;273;p10"/>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Arial"/>
              <a:buNone/>
            </a:pPr>
            <a:r>
              <a:rPr lang="en-US"/>
              <a:t>G19 SST Provisional Review</a:t>
            </a:r>
            <a:endParaRPr/>
          </a:p>
        </p:txBody>
      </p:sp>
      <p:sp>
        <p:nvSpPr>
          <p:cNvPr id="274" name="Google Shape;274;p10"/>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Arial"/>
              <a:buNone/>
            </a:pPr>
            <a:fld id="{00000000-1234-1234-1234-123412341234}" type="slidenum">
              <a:rPr lang="en-US"/>
              <a:t>‹#›</a:t>
            </a:fld>
            <a:endParaRPr/>
          </a:p>
        </p:txBody>
      </p:sp>
      <p:pic>
        <p:nvPicPr>
          <p:cNvPr id="275" name="Google Shape;275;p10"/>
          <p:cNvPicPr preferRelativeResize="0"/>
          <p:nvPr/>
        </p:nvPicPr>
        <p:blipFill rotWithShape="1">
          <a:blip r:embed="rId4">
            <a:alphaModFix/>
          </a:blip>
          <a:srcRect b="0" l="0" r="0" t="0"/>
          <a:stretch/>
        </p:blipFill>
        <p:spPr>
          <a:xfrm>
            <a:off x="-6263" y="3181441"/>
            <a:ext cx="12192000" cy="243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11"/>
          <p:cNvPicPr preferRelativeResize="0"/>
          <p:nvPr/>
        </p:nvPicPr>
        <p:blipFill rotWithShape="1">
          <a:blip r:embed="rId3">
            <a:alphaModFix/>
          </a:blip>
          <a:srcRect b="0" l="0" r="0" t="0"/>
          <a:stretch/>
        </p:blipFill>
        <p:spPr>
          <a:xfrm>
            <a:off x="0" y="1052186"/>
            <a:ext cx="12192000" cy="2438400"/>
          </a:xfrm>
          <a:prstGeom prst="rect">
            <a:avLst/>
          </a:prstGeom>
          <a:noFill/>
          <a:ln>
            <a:noFill/>
          </a:ln>
        </p:spPr>
      </p:pic>
      <p:sp>
        <p:nvSpPr>
          <p:cNvPr id="281" name="Google Shape;281;p11"/>
          <p:cNvSpPr txBox="1"/>
          <p:nvPr>
            <p:ph type="title"/>
          </p:nvPr>
        </p:nvSpPr>
        <p:spPr>
          <a:xfrm>
            <a:off x="0" y="37579"/>
            <a:ext cx="12192000" cy="92692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Calibri"/>
              <a:buNone/>
            </a:pPr>
            <a:r>
              <a:rPr lang="en-US" sz="2400"/>
              <a:t>Hourly full disk statistics for the (L2 SST) – (L4 CMC):</a:t>
            </a:r>
            <a:br>
              <a:rPr lang="en-US" sz="2400"/>
            </a:br>
            <a:r>
              <a:rPr lang="en-US" sz="2400"/>
              <a:t>Clear Sky pixels Fraction (CSF)</a:t>
            </a:r>
            <a:endParaRPr sz="2400"/>
          </a:p>
        </p:txBody>
      </p:sp>
      <p:sp>
        <p:nvSpPr>
          <p:cNvPr id="282" name="Google Shape;282;p11"/>
          <p:cNvSpPr txBox="1"/>
          <p:nvPr/>
        </p:nvSpPr>
        <p:spPr>
          <a:xfrm>
            <a:off x="353546" y="1061261"/>
            <a:ext cx="782304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High CSF corresponds to the granules with the corrupted  quality flags (DQF) layer </a:t>
            </a:r>
            <a:endParaRPr b="0" i="0" sz="1400" u="none" cap="none" strike="noStrike">
              <a:solidFill>
                <a:srgbClr val="000000"/>
              </a:solidFill>
              <a:latin typeface="Arial"/>
              <a:ea typeface="Arial"/>
              <a:cs typeface="Arial"/>
              <a:sym typeface="Arial"/>
            </a:endParaRPr>
          </a:p>
        </p:txBody>
      </p:sp>
      <p:sp>
        <p:nvSpPr>
          <p:cNvPr id="283" name="Google Shape;283;p11"/>
          <p:cNvSpPr txBox="1"/>
          <p:nvPr/>
        </p:nvSpPr>
        <p:spPr>
          <a:xfrm>
            <a:off x="118997" y="5782844"/>
            <a:ext cx="120291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The removal of the corrupted granules makes CSF fluctuate in the range of 0.15&lt;CSF&lt;0.35, which is a reasonable value</a:t>
            </a:r>
            <a:endParaRPr b="0" i="0" sz="1400" u="none" cap="none" strike="noStrike">
              <a:solidFill>
                <a:schemeClr val="lt1"/>
              </a:solidFill>
              <a:latin typeface="Arial"/>
              <a:ea typeface="Arial"/>
              <a:cs typeface="Arial"/>
              <a:sym typeface="Arial"/>
            </a:endParaRPr>
          </a:p>
        </p:txBody>
      </p:sp>
      <p:pic>
        <p:nvPicPr>
          <p:cNvPr id="284" name="Google Shape;284;p11"/>
          <p:cNvPicPr preferRelativeResize="0"/>
          <p:nvPr/>
        </p:nvPicPr>
        <p:blipFill rotWithShape="1">
          <a:blip r:embed="rId4">
            <a:alphaModFix/>
          </a:blip>
          <a:srcRect b="0" l="0" r="0" t="0"/>
          <a:stretch/>
        </p:blipFill>
        <p:spPr>
          <a:xfrm>
            <a:off x="-6263" y="3174811"/>
            <a:ext cx="12192000" cy="2438400"/>
          </a:xfrm>
          <a:prstGeom prst="rect">
            <a:avLst/>
          </a:prstGeom>
          <a:noFill/>
          <a:ln>
            <a:noFill/>
          </a:ln>
        </p:spPr>
      </p:pic>
      <p:sp>
        <p:nvSpPr>
          <p:cNvPr id="285" name="Google Shape;285;p11"/>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Arial"/>
              <a:buNone/>
            </a:pPr>
            <a:r>
              <a:rPr lang="en-US"/>
              <a:t>2/19/2025</a:t>
            </a:r>
            <a:endParaRPr/>
          </a:p>
        </p:txBody>
      </p:sp>
      <p:sp>
        <p:nvSpPr>
          <p:cNvPr id="286" name="Google Shape;286;p11"/>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Arial"/>
              <a:buNone/>
            </a:pPr>
            <a:r>
              <a:rPr lang="en-US"/>
              <a:t>G19 SST Provisional Review</a:t>
            </a:r>
            <a:endParaRPr/>
          </a:p>
        </p:txBody>
      </p:sp>
      <p:sp>
        <p:nvSpPr>
          <p:cNvPr id="287" name="Google Shape;287;p11"/>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2"/>
          <p:cNvSpPr/>
          <p:nvPr/>
        </p:nvSpPr>
        <p:spPr>
          <a:xfrm>
            <a:off x="2209800" y="2512874"/>
            <a:ext cx="7391400"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Arial"/>
                <a:ea typeface="Arial"/>
                <a:cs typeface="Arial"/>
                <a:sym typeface="Arial"/>
              </a:rPr>
              <a:t>Compliance with requirements is </a:t>
            </a:r>
            <a:r>
              <a:rPr b="1" i="0" lang="en-US" sz="3600" u="none" cap="none" strike="noStrike">
                <a:solidFill>
                  <a:schemeClr val="lt1"/>
                </a:solidFill>
                <a:latin typeface="Arial"/>
                <a:ea typeface="Arial"/>
                <a:cs typeface="Arial"/>
                <a:sym typeface="Arial"/>
                <a:extLst>
                  <a:ext uri="http://customooxmlschemas.google.com/">
                    <go:slidesCustomData xmlns:go="http://customooxmlschemas.google.com/" textRoundtripDataId="1"/>
                  </a:ext>
                </a:extLst>
              </a:rPr>
              <a:t>assessed </a:t>
            </a:r>
            <a:r>
              <a:rPr b="1" i="0" lang="en-US" sz="3600" u="none" cap="none" strike="noStrike">
                <a:solidFill>
                  <a:schemeClr val="lt1"/>
                </a:solidFill>
                <a:latin typeface="Arial"/>
                <a:ea typeface="Arial"/>
                <a:cs typeface="Arial"/>
                <a:sym typeface="Arial"/>
              </a:rPr>
              <a:t>using the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Arial"/>
                <a:ea typeface="Arial"/>
                <a:cs typeface="Arial"/>
                <a:sym typeface="Arial"/>
              </a:rPr>
              <a:t>NOAA SST Monitoring System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3"/>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300"/>
              <a:buNone/>
            </a:pPr>
            <a:fld id="{00000000-1234-1234-1234-123412341234}" type="slidenum">
              <a:rPr lang="en-US"/>
              <a:t>‹#›</a:t>
            </a:fld>
            <a:endParaRPr/>
          </a:p>
        </p:txBody>
      </p:sp>
      <p:graphicFrame>
        <p:nvGraphicFramePr>
          <p:cNvPr id="300" name="Google Shape;300;p13"/>
          <p:cNvGraphicFramePr/>
          <p:nvPr/>
        </p:nvGraphicFramePr>
        <p:xfrm>
          <a:off x="2131923" y="1083681"/>
          <a:ext cx="3000000" cy="3000000"/>
        </p:xfrm>
        <a:graphic>
          <a:graphicData uri="http://schemas.openxmlformats.org/drawingml/2006/table">
            <a:tbl>
              <a:tblPr>
                <a:noFill/>
                <a:tableStyleId>{EFCBA6FB-FDA3-4B4C-A1B8-252DCBDBE3EB}</a:tableStyleId>
              </a:tblPr>
              <a:tblGrid>
                <a:gridCol w="3290825"/>
                <a:gridCol w="1723650"/>
                <a:gridCol w="1522325"/>
                <a:gridCol w="1503625"/>
              </a:tblGrid>
              <a:tr h="37092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solidFill>
                            <a:schemeClr val="lt1"/>
                          </a:solidFill>
                        </a:rPr>
                        <a:t>Mission / Instrument</a:t>
                      </a:r>
                      <a:endParaRPr sz="1400" u="none" cap="none" strike="noStrike"/>
                    </a:p>
                  </a:txBody>
                  <a:tcPr marT="45725" marB="45725" marR="91450" marL="91450">
                    <a:solidFill>
                      <a:srgbClr val="0070C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solidFill>
                            <a:schemeClr val="lt1"/>
                          </a:solidFill>
                        </a:rPr>
                        <a:t>Range</a:t>
                      </a:r>
                      <a:endParaRPr sz="1400" u="none" cap="none" strike="noStrike"/>
                    </a:p>
                  </a:txBody>
                  <a:tcPr marT="45725" marB="45725" marR="91450" marL="91450">
                    <a:solidFill>
                      <a:srgbClr val="0070C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solidFill>
                            <a:schemeClr val="lt1"/>
                          </a:solidFill>
                        </a:rPr>
                        <a:t>Accuracy</a:t>
                      </a:r>
                      <a:r>
                        <a:rPr baseline="30000" lang="en-US" sz="2000" u="none" cap="none" strike="noStrike">
                          <a:solidFill>
                            <a:schemeClr val="lt1"/>
                          </a:solidFill>
                        </a:rPr>
                        <a:t>(1)</a:t>
                      </a:r>
                      <a:endParaRPr sz="1400" u="none" cap="none" strike="noStrike"/>
                    </a:p>
                  </a:txBody>
                  <a:tcPr marT="45725" marB="45725" marR="91450" marL="91450">
                    <a:solidFill>
                      <a:srgbClr val="0070C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solidFill>
                            <a:schemeClr val="lt1"/>
                          </a:solidFill>
                        </a:rPr>
                        <a:t>Precision</a:t>
                      </a:r>
                      <a:r>
                        <a:rPr baseline="30000" lang="en-US" sz="2000" u="none" cap="none" strike="noStrike">
                          <a:solidFill>
                            <a:schemeClr val="lt1"/>
                          </a:solidFill>
                        </a:rPr>
                        <a:t>(2)</a:t>
                      </a:r>
                      <a:endParaRPr sz="1400" u="none" cap="none" strike="noStrike"/>
                    </a:p>
                  </a:txBody>
                  <a:tcPr marT="45725" marB="45725" marR="91450" marL="91450">
                    <a:solidFill>
                      <a:srgbClr val="0070C0"/>
                    </a:solidFill>
                  </a:tcPr>
                </a:tc>
              </a:tr>
              <a:tr h="37092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66FF33"/>
                          </a:solidFill>
                        </a:rPr>
                        <a:t>GOES-R ABI (F&amp;PS/MRD)</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66FF33"/>
                          </a:solidFill>
                        </a:rPr>
                        <a:t>271 to 313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66FF33"/>
                          </a:solidFill>
                        </a:rPr>
                        <a:t>±3.1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66FF33"/>
                          </a:solidFill>
                        </a:rPr>
                        <a:t>1.0 K*</a:t>
                      </a:r>
                      <a:endParaRPr sz="1400" u="none" cap="none" strike="noStrike"/>
                    </a:p>
                  </a:txBody>
                  <a:tcPr marT="45725" marB="45725" marR="91450" marL="91450">
                    <a:solidFill>
                      <a:srgbClr val="0070C0">
                        <a:alpha val="49019"/>
                      </a:srgbClr>
                    </a:solidFill>
                  </a:tcPr>
                </a:tc>
              </a:tr>
              <a:tr h="37092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JPSS VIIRS</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271 to 313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±0.2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0.6 K</a:t>
                      </a:r>
                      <a:endParaRPr sz="1400" u="none" cap="none" strike="noStrike"/>
                    </a:p>
                  </a:txBody>
                  <a:tcPr marT="45725" marB="45725" marR="91450" marL="91450">
                    <a:solidFill>
                      <a:srgbClr val="0070C0">
                        <a:alpha val="49019"/>
                      </a:srgbClr>
                    </a:solidFill>
                  </a:tcPr>
                </a:tc>
              </a:tr>
              <a:tr h="37092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POES/Metop-FG AVHRR</a:t>
                      </a:r>
                      <a:endParaRPr b="1" sz="1800" u="none" cap="none" strike="noStrike">
                        <a:solidFill>
                          <a:schemeClr val="lt1"/>
                        </a:solidFill>
                      </a:endParaRPr>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271 to 313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±0.2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0.6 K</a:t>
                      </a:r>
                      <a:endParaRPr sz="1400" u="none" cap="none" strike="noStrike"/>
                    </a:p>
                  </a:txBody>
                  <a:tcPr marT="45725" marB="45725" marR="91450" marL="91450">
                    <a:solidFill>
                      <a:srgbClr val="0070C0">
                        <a:alpha val="49019"/>
                      </a:srgbClr>
                    </a:solidFill>
                  </a:tcPr>
                </a:tc>
              </a:tr>
              <a:tr h="37092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Metop-SG METimage</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271 to 313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±0.2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0.6 K</a:t>
                      </a:r>
                      <a:endParaRPr sz="1400" u="none" cap="none" strike="noStrike"/>
                    </a:p>
                  </a:txBody>
                  <a:tcPr marT="45725" marB="45725" marR="91450" marL="91450">
                    <a:solidFill>
                      <a:srgbClr val="0070C0">
                        <a:alpha val="49019"/>
                      </a:srgbClr>
                    </a:solidFill>
                  </a:tcPr>
                </a:tc>
              </a:tr>
              <a:tr h="37092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EOS MODIS</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271 to 313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±0.2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0.6 K</a:t>
                      </a:r>
                      <a:endParaRPr sz="1400" u="none" cap="none" strike="noStrike"/>
                    </a:p>
                  </a:txBody>
                  <a:tcPr marT="45725" marB="45725" marR="91450" marL="91450">
                    <a:solidFill>
                      <a:srgbClr val="0070C0">
                        <a:alpha val="49019"/>
                      </a:srgbClr>
                    </a:solidFill>
                  </a:tcPr>
                </a:tc>
              </a:tr>
              <a:tr h="37092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Himawari-8/9 AHI</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271 to 313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±0.2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0.6 K</a:t>
                      </a:r>
                      <a:endParaRPr sz="1400" u="none" cap="none" strike="noStrike"/>
                    </a:p>
                  </a:txBody>
                  <a:tcPr marT="45725" marB="45725" marR="91450" marL="91450">
                    <a:solidFill>
                      <a:srgbClr val="0070C0">
                        <a:alpha val="49019"/>
                      </a:srgbClr>
                    </a:solidFill>
                  </a:tcPr>
                </a:tc>
              </a:tr>
              <a:tr h="3885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MTG FCI</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271 to 313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±0.2 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rPr>
                        <a:t>0.6 K</a:t>
                      </a:r>
                      <a:endParaRPr sz="1400" u="none" cap="none" strike="noStrike"/>
                    </a:p>
                  </a:txBody>
                  <a:tcPr marT="45725" marB="45725" marR="91450" marL="91450">
                    <a:solidFill>
                      <a:srgbClr val="0070C0">
                        <a:alpha val="49019"/>
                      </a:srgbClr>
                    </a:solidFill>
                  </a:tcPr>
                </a:tc>
              </a:tr>
            </a:tbl>
          </a:graphicData>
        </a:graphic>
      </p:graphicFrame>
      <p:sp>
        <p:nvSpPr>
          <p:cNvPr id="301" name="Google Shape;301;p13"/>
          <p:cNvSpPr txBox="1"/>
          <p:nvPr/>
        </p:nvSpPr>
        <p:spPr>
          <a:xfrm>
            <a:off x="2376047" y="4139478"/>
            <a:ext cx="7555151" cy="984885"/>
          </a:xfrm>
          <a:prstGeom prst="rect">
            <a:avLst/>
          </a:prstGeom>
          <a:solidFill>
            <a:srgbClr val="00FFFF"/>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168275" lvl="0" marL="168275" marR="0" rtl="0" algn="l">
              <a:lnSpc>
                <a:spcPct val="100000"/>
              </a:lnSpc>
              <a:spcBef>
                <a:spcPts val="0"/>
              </a:spcBef>
              <a:spcAft>
                <a:spcPts val="0"/>
              </a:spcAft>
              <a:buClr>
                <a:srgbClr val="000000"/>
              </a:buClr>
              <a:buSzPts val="1600"/>
              <a:buFont typeface="Arial"/>
              <a:buNone/>
            </a:pPr>
            <a:r>
              <a:rPr b="1" baseline="30000" i="0" lang="en-US" sz="1600" u="none" cap="none" strike="noStrike">
                <a:solidFill>
                  <a:srgbClr val="FF0000"/>
                </a:solidFill>
                <a:latin typeface="Arial"/>
                <a:ea typeface="Arial"/>
                <a:cs typeface="Arial"/>
                <a:sym typeface="Arial"/>
              </a:rPr>
              <a:t>(*)</a:t>
            </a:r>
            <a:r>
              <a:rPr b="1" i="0" lang="en-US" sz="1600" u="none" cap="none" strike="noStrike">
                <a:solidFill>
                  <a:srgbClr val="FF0000"/>
                </a:solidFill>
                <a:latin typeface="Arial"/>
                <a:ea typeface="Arial"/>
                <a:cs typeface="Arial"/>
                <a:sym typeface="Arial"/>
              </a:rPr>
              <a:t> Ocean. Quantitative for LZA&lt;=67º; Qualitative at LZA&gt;67º</a:t>
            </a:r>
            <a:endParaRPr b="1" baseline="30000" i="0" sz="1600" u="none" cap="none" strike="noStrike">
              <a:solidFill>
                <a:schemeClr val="dk1"/>
              </a:solidFill>
              <a:latin typeface="Arial"/>
              <a:ea typeface="Arial"/>
              <a:cs typeface="Arial"/>
              <a:sym typeface="Arial"/>
            </a:endParaRPr>
          </a:p>
          <a:p>
            <a:pPr indent="-168275" lvl="0" marL="168275" marR="0" rtl="0" algn="l">
              <a:lnSpc>
                <a:spcPct val="100000"/>
              </a:lnSpc>
              <a:spcBef>
                <a:spcPts val="600"/>
              </a:spcBef>
              <a:spcAft>
                <a:spcPts val="0"/>
              </a:spcAft>
              <a:buClr>
                <a:srgbClr val="000000"/>
              </a:buClr>
              <a:buSzPts val="1600"/>
              <a:buFont typeface="Arial"/>
              <a:buNone/>
            </a:pPr>
            <a:r>
              <a:rPr b="1" baseline="30000" i="0" lang="en-US" sz="1600" u="none" cap="none" strike="noStrike">
                <a:solidFill>
                  <a:schemeClr val="dk1"/>
                </a:solidFill>
                <a:latin typeface="Arial"/>
                <a:ea typeface="Arial"/>
                <a:cs typeface="Arial"/>
                <a:sym typeface="Arial"/>
              </a:rPr>
              <a:t>(1)</a:t>
            </a:r>
            <a:r>
              <a:rPr b="1" i="0" lang="en-US" sz="1600" u="none" cap="none" strike="noStrike">
                <a:solidFill>
                  <a:schemeClr val="dk1"/>
                </a:solidFill>
                <a:latin typeface="Arial"/>
                <a:ea typeface="Arial"/>
                <a:cs typeface="Arial"/>
                <a:sym typeface="Arial"/>
              </a:rPr>
              <a:t> Accuracy = ‘Global’ (Full Disk) Bias of (Sat - </a:t>
            </a:r>
            <a:r>
              <a:rPr b="1" i="1" lang="en-US" sz="1600" u="none" cap="none" strike="noStrike">
                <a:solidFill>
                  <a:schemeClr val="dk1"/>
                </a:solidFill>
                <a:latin typeface="Arial"/>
                <a:ea typeface="Arial"/>
                <a:cs typeface="Arial"/>
                <a:sym typeface="Arial"/>
              </a:rPr>
              <a:t>in situ</a:t>
            </a:r>
            <a:r>
              <a:rPr b="1" i="0" lang="en-US" sz="1600" u="none" cap="none" strike="noStrike">
                <a:solidFill>
                  <a:schemeClr val="dk1"/>
                </a:solidFill>
                <a:latin typeface="Arial"/>
                <a:ea typeface="Arial"/>
                <a:cs typeface="Arial"/>
                <a:sym typeface="Arial"/>
              </a:rPr>
              <a:t> SST)</a:t>
            </a:r>
            <a:endParaRPr b="0" i="0" sz="1400" u="none" cap="none" strike="noStrike">
              <a:solidFill>
                <a:srgbClr val="000000"/>
              </a:solidFill>
              <a:latin typeface="Arial"/>
              <a:ea typeface="Arial"/>
              <a:cs typeface="Arial"/>
              <a:sym typeface="Arial"/>
            </a:endParaRPr>
          </a:p>
          <a:p>
            <a:pPr indent="-168275" lvl="0" marL="168275" marR="0" rtl="0" algn="l">
              <a:lnSpc>
                <a:spcPct val="100000"/>
              </a:lnSpc>
              <a:spcBef>
                <a:spcPts val="600"/>
              </a:spcBef>
              <a:spcAft>
                <a:spcPts val="0"/>
              </a:spcAft>
              <a:buClr>
                <a:srgbClr val="000000"/>
              </a:buClr>
              <a:buSzPts val="1600"/>
              <a:buFont typeface="Arial"/>
              <a:buNone/>
            </a:pPr>
            <a:r>
              <a:rPr b="1" baseline="30000" i="0" lang="en-US" sz="1600" u="none" cap="none" strike="noStrike">
                <a:solidFill>
                  <a:schemeClr val="dk1"/>
                </a:solidFill>
                <a:latin typeface="Arial"/>
                <a:ea typeface="Arial"/>
                <a:cs typeface="Arial"/>
                <a:sym typeface="Arial"/>
              </a:rPr>
              <a:t>(2)</a:t>
            </a:r>
            <a:r>
              <a:rPr b="1" i="0" lang="en-US" sz="1600" u="none" cap="none" strike="noStrike">
                <a:solidFill>
                  <a:schemeClr val="dk1"/>
                </a:solidFill>
                <a:latin typeface="Arial"/>
                <a:ea typeface="Arial"/>
                <a:cs typeface="Arial"/>
                <a:sym typeface="Arial"/>
              </a:rPr>
              <a:t> Precision = ‘Global’ (FD) Standard Deviation of (Sat - </a:t>
            </a:r>
            <a:r>
              <a:rPr b="1" i="1" lang="en-US" sz="1600" u="none" cap="none" strike="noStrike">
                <a:solidFill>
                  <a:schemeClr val="dk1"/>
                </a:solidFill>
                <a:latin typeface="Arial"/>
                <a:ea typeface="Arial"/>
                <a:cs typeface="Arial"/>
                <a:sym typeface="Arial"/>
              </a:rPr>
              <a:t>in situ</a:t>
            </a:r>
            <a:r>
              <a:rPr b="1" i="0" lang="en-US" sz="1600" u="none" cap="none" strike="noStrike">
                <a:solidFill>
                  <a:schemeClr val="dk1"/>
                </a:solidFill>
                <a:latin typeface="Arial"/>
                <a:ea typeface="Arial"/>
                <a:cs typeface="Arial"/>
                <a:sym typeface="Arial"/>
              </a:rPr>
              <a:t> SST)</a:t>
            </a:r>
            <a:endParaRPr b="0" i="0" sz="1400" u="none" cap="none" strike="noStrike">
              <a:solidFill>
                <a:srgbClr val="000000"/>
              </a:solidFill>
              <a:latin typeface="Arial"/>
              <a:ea typeface="Arial"/>
              <a:cs typeface="Arial"/>
              <a:sym typeface="Arial"/>
            </a:endParaRPr>
          </a:p>
        </p:txBody>
      </p:sp>
      <p:sp>
        <p:nvSpPr>
          <p:cNvPr id="302" name="Google Shape;302;p13"/>
          <p:cNvSpPr txBox="1"/>
          <p:nvPr/>
        </p:nvSpPr>
        <p:spPr>
          <a:xfrm>
            <a:off x="2376047" y="5185010"/>
            <a:ext cx="7555151" cy="1231106"/>
          </a:xfrm>
          <a:prstGeom prst="rect">
            <a:avLst/>
          </a:prstGeom>
          <a:solidFill>
            <a:srgbClr val="00FFFF"/>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174625" lvl="0" marL="174625" marR="0" rtl="0" algn="l">
              <a:lnSpc>
                <a:spcPct val="100000"/>
              </a:lnSpc>
              <a:spcBef>
                <a:spcPts val="0"/>
              </a:spcBef>
              <a:spcAft>
                <a:spcPts val="0"/>
              </a:spcAft>
              <a:buClr>
                <a:srgbClr val="000000"/>
              </a:buClr>
              <a:buSzPts val="1600"/>
              <a:buFont typeface="Arial"/>
              <a:buChar char="•"/>
            </a:pPr>
            <a:r>
              <a:rPr b="1" i="0" lang="en-US" sz="1600" u="none" cap="none" strike="noStrike">
                <a:solidFill>
                  <a:schemeClr val="dk1"/>
                </a:solidFill>
                <a:latin typeface="Arial"/>
                <a:ea typeface="Arial"/>
                <a:cs typeface="Arial"/>
                <a:sym typeface="Arial"/>
              </a:rPr>
              <a:t>The F&amp;PS/MRD specs for ABI SST are more liberal &amp; inconsistent with LEO AVHRR/MODIS/VIIRS and GEO AHI/FCI. They may not meet requirements, needs, and expectations of many users</a:t>
            </a:r>
            <a:endParaRPr b="0" i="0" sz="1400" u="none" cap="none" strike="noStrike">
              <a:solidFill>
                <a:srgbClr val="000000"/>
              </a:solidFill>
              <a:latin typeface="Arial"/>
              <a:ea typeface="Arial"/>
              <a:cs typeface="Arial"/>
              <a:sym typeface="Arial"/>
            </a:endParaRPr>
          </a:p>
          <a:p>
            <a:pPr indent="-174625" lvl="0" marL="174625" marR="0" rtl="0" algn="l">
              <a:lnSpc>
                <a:spcPct val="100000"/>
              </a:lnSpc>
              <a:spcBef>
                <a:spcPts val="1200"/>
              </a:spcBef>
              <a:spcAft>
                <a:spcPts val="0"/>
              </a:spcAft>
              <a:buClr>
                <a:srgbClr val="000000"/>
              </a:buClr>
              <a:buSzPts val="1600"/>
              <a:buFont typeface="Arial"/>
              <a:buChar char="•"/>
            </a:pPr>
            <a:r>
              <a:rPr b="1" i="0" lang="en-US" sz="1600" u="none" cap="none" strike="noStrike">
                <a:solidFill>
                  <a:schemeClr val="dk1"/>
                </a:solidFill>
                <a:latin typeface="Arial"/>
                <a:ea typeface="Arial"/>
                <a:cs typeface="Arial"/>
                <a:sym typeface="Arial"/>
              </a:rPr>
              <a:t>This review evaluates baseline G19 SST vs GOES-R F&amp;PS specs</a:t>
            </a:r>
            <a:endParaRPr b="0" i="0" sz="1400" u="none" cap="none" strike="noStrike">
              <a:solidFill>
                <a:srgbClr val="000000"/>
              </a:solidFill>
              <a:latin typeface="Arial"/>
              <a:ea typeface="Arial"/>
              <a:cs typeface="Arial"/>
              <a:sym typeface="Arial"/>
            </a:endParaRPr>
          </a:p>
        </p:txBody>
      </p:sp>
      <p:sp>
        <p:nvSpPr>
          <p:cNvPr id="303" name="Google Shape;303;p13"/>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Arial"/>
              <a:buNone/>
            </a:pPr>
            <a:r>
              <a:rPr lang="en-US"/>
              <a:t>2/19/2025</a:t>
            </a:r>
            <a:endParaRPr/>
          </a:p>
        </p:txBody>
      </p:sp>
      <p:sp>
        <p:nvSpPr>
          <p:cNvPr id="304" name="Google Shape;304;p13"/>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Arial"/>
              <a:buNone/>
            </a:pPr>
            <a:r>
              <a:rPr lang="en-US"/>
              <a:t>G19 SST Provisional Review</a:t>
            </a:r>
            <a:endParaRPr/>
          </a:p>
        </p:txBody>
      </p:sp>
      <p:sp>
        <p:nvSpPr>
          <p:cNvPr id="305" name="Google Shape;305;p13"/>
          <p:cNvSpPr txBox="1"/>
          <p:nvPr/>
        </p:nvSpPr>
        <p:spPr>
          <a:xfrm>
            <a:off x="1981200" y="-46038"/>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GOES-R SST Specs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14"/>
          <p:cNvPicPr preferRelativeResize="0"/>
          <p:nvPr/>
        </p:nvPicPr>
        <p:blipFill rotWithShape="1">
          <a:blip r:embed="rId3">
            <a:alphaModFix/>
          </a:blip>
          <a:srcRect b="0" l="0" r="0" t="0"/>
          <a:stretch/>
        </p:blipFill>
        <p:spPr>
          <a:xfrm>
            <a:off x="1932897" y="1066593"/>
            <a:ext cx="8358188" cy="4920615"/>
          </a:xfrm>
          <a:prstGeom prst="rect">
            <a:avLst/>
          </a:prstGeom>
          <a:noFill/>
          <a:ln>
            <a:noFill/>
          </a:ln>
        </p:spPr>
      </p:pic>
      <p:sp>
        <p:nvSpPr>
          <p:cNvPr id="311" name="Google Shape;311;p14"/>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300"/>
              <a:buNone/>
            </a:pPr>
            <a:fld id="{00000000-1234-1234-1234-123412341234}" type="slidenum">
              <a:rPr lang="en-US"/>
              <a:t>‹#›</a:t>
            </a:fld>
            <a:endParaRPr/>
          </a:p>
        </p:txBody>
      </p:sp>
      <p:sp>
        <p:nvSpPr>
          <p:cNvPr id="312" name="Google Shape;312;p14"/>
          <p:cNvSpPr txBox="1"/>
          <p:nvPr/>
        </p:nvSpPr>
        <p:spPr>
          <a:xfrm>
            <a:off x="3662901" y="154069"/>
            <a:ext cx="5192203" cy="56154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chemeClr val="lt1"/>
                </a:solidFill>
                <a:latin typeface="Arial"/>
                <a:ea typeface="Arial"/>
                <a:cs typeface="Arial"/>
                <a:sym typeface="Arial"/>
              </a:rPr>
              <a:t>In situ </a:t>
            </a:r>
            <a:r>
              <a:rPr b="1" i="0" lang="en-US" sz="2400" u="none" cap="none" strike="noStrike">
                <a:solidFill>
                  <a:schemeClr val="lt1"/>
                </a:solidFill>
                <a:latin typeface="Arial"/>
                <a:ea typeface="Arial"/>
                <a:cs typeface="Arial"/>
                <a:sym typeface="Arial"/>
              </a:rPr>
              <a:t>SST Quality Monitor (</a:t>
            </a:r>
            <a:r>
              <a:rPr b="1" i="1" lang="en-US" sz="2400" u="none" cap="none" strike="noStrike">
                <a:solidFill>
                  <a:schemeClr val="lt1"/>
                </a:solidFill>
                <a:latin typeface="Arial"/>
                <a:ea typeface="Arial"/>
                <a:cs typeface="Arial"/>
                <a:sym typeface="Arial"/>
              </a:rPr>
              <a:t>i</a:t>
            </a:r>
            <a:r>
              <a:rPr b="1" i="0" lang="en-US" sz="2400" u="none" cap="none" strike="noStrike">
                <a:solidFill>
                  <a:schemeClr val="lt1"/>
                </a:solidFill>
                <a:latin typeface="Arial"/>
                <a:ea typeface="Arial"/>
                <a:cs typeface="Arial"/>
                <a:sym typeface="Arial"/>
              </a:rPr>
              <a:t>Quam)</a:t>
            </a:r>
            <a:endParaRPr b="0" i="0" sz="1400" u="none" cap="none" strike="noStrike">
              <a:solidFill>
                <a:srgbClr val="000000"/>
              </a:solidFill>
              <a:latin typeface="Arial"/>
              <a:ea typeface="Arial"/>
              <a:cs typeface="Arial"/>
              <a:sym typeface="Arial"/>
            </a:endParaRPr>
          </a:p>
        </p:txBody>
      </p:sp>
      <p:sp>
        <p:nvSpPr>
          <p:cNvPr id="313" name="Google Shape;313;p14"/>
          <p:cNvSpPr/>
          <p:nvPr/>
        </p:nvSpPr>
        <p:spPr>
          <a:xfrm>
            <a:off x="7373255" y="2004328"/>
            <a:ext cx="300251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1" lang="en-US" sz="1100" u="none" cap="none" strike="noStrike">
                <a:solidFill>
                  <a:srgbClr val="0066FF"/>
                </a:solidFill>
                <a:latin typeface="Arial"/>
                <a:ea typeface="Arial"/>
                <a:cs typeface="Arial"/>
                <a:sym typeface="Arial"/>
              </a:rPr>
              <a:t>www.star.nesdis.noaa.gov/sod/sst/iquam/</a:t>
            </a:r>
            <a:endParaRPr b="0" i="0" sz="1100" u="none" cap="none" strike="noStrike">
              <a:solidFill>
                <a:srgbClr val="000000"/>
              </a:solidFill>
              <a:latin typeface="Arial"/>
              <a:ea typeface="Arial"/>
              <a:cs typeface="Arial"/>
              <a:sym typeface="Arial"/>
            </a:endParaRPr>
          </a:p>
        </p:txBody>
      </p:sp>
      <p:sp>
        <p:nvSpPr>
          <p:cNvPr id="314" name="Google Shape;314;p14"/>
          <p:cNvSpPr txBox="1"/>
          <p:nvPr/>
        </p:nvSpPr>
        <p:spPr>
          <a:xfrm>
            <a:off x="1849041" y="5987152"/>
            <a:ext cx="8385326" cy="338554"/>
          </a:xfrm>
          <a:prstGeom prst="rect">
            <a:avLst/>
          </a:prstGeom>
          <a:noFill/>
          <a:ln>
            <a:noFill/>
          </a:ln>
        </p:spPr>
        <p:txBody>
          <a:bodyPr anchorCtr="0" anchor="t" bIns="45700" lIns="91425" spcFirstLastPara="1" rIns="91425" wrap="square" tIns="45700">
            <a:spAutoFit/>
          </a:bodyPr>
          <a:lstStyle/>
          <a:p>
            <a:pPr indent="-174625" lvl="0" marL="174625" marR="0" rtl="0" algn="ctr">
              <a:lnSpc>
                <a:spcPct val="100000"/>
              </a:lnSpc>
              <a:spcBef>
                <a:spcPts val="0"/>
              </a:spcBef>
              <a:spcAft>
                <a:spcPts val="0"/>
              </a:spcAft>
              <a:buClr>
                <a:srgbClr val="000000"/>
              </a:buClr>
              <a:buSzPts val="1600"/>
              <a:buFont typeface="Arial"/>
              <a:buNone/>
            </a:pPr>
            <a:r>
              <a:rPr b="1" i="1" lang="en-US" sz="1600" u="none" cap="none" strike="noStrike">
                <a:solidFill>
                  <a:srgbClr val="00FF00"/>
                </a:solidFill>
                <a:latin typeface="Calibri"/>
                <a:ea typeface="Calibri"/>
                <a:cs typeface="Calibri"/>
                <a:sym typeface="Calibri"/>
              </a:rPr>
              <a:t>i</a:t>
            </a:r>
            <a:r>
              <a:rPr b="1" i="0" lang="en-US" sz="1600" u="none" cap="none" strike="noStrike">
                <a:solidFill>
                  <a:srgbClr val="00FF00"/>
                </a:solidFill>
                <a:latin typeface="Calibri"/>
                <a:ea typeface="Calibri"/>
                <a:cs typeface="Calibri"/>
                <a:sym typeface="Calibri"/>
              </a:rPr>
              <a:t>Quam applies uniform QC to </a:t>
            </a:r>
            <a:r>
              <a:rPr b="1" i="1" lang="en-US" sz="1600" u="none" cap="none" strike="noStrike">
                <a:solidFill>
                  <a:srgbClr val="00FF00"/>
                </a:solidFill>
                <a:latin typeface="Calibri"/>
                <a:ea typeface="Calibri"/>
                <a:cs typeface="Calibri"/>
                <a:sym typeface="Calibri"/>
              </a:rPr>
              <a:t>in situ </a:t>
            </a:r>
            <a:r>
              <a:rPr b="1" i="0" lang="en-US" sz="1600" u="none" cap="none" strike="noStrike">
                <a:solidFill>
                  <a:srgbClr val="00FF00"/>
                </a:solidFill>
                <a:latin typeface="Calibri"/>
                <a:ea typeface="Calibri"/>
                <a:cs typeface="Calibri"/>
                <a:sym typeface="Calibri"/>
              </a:rPr>
              <a:t>SSTs (drifters, moorings, Argo, ships) &amp; serves to users</a:t>
            </a:r>
            <a:endParaRPr b="0" i="0" sz="1400" u="none" cap="none" strike="noStrike">
              <a:solidFill>
                <a:srgbClr val="000000"/>
              </a:solidFill>
              <a:latin typeface="Arial"/>
              <a:ea typeface="Arial"/>
              <a:cs typeface="Arial"/>
              <a:sym typeface="Arial"/>
            </a:endParaRPr>
          </a:p>
        </p:txBody>
      </p:sp>
      <p:sp>
        <p:nvSpPr>
          <p:cNvPr id="315" name="Google Shape;315;p14"/>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Arial"/>
              <a:buNone/>
            </a:pPr>
            <a:r>
              <a:rPr lang="en-US"/>
              <a:t>2/19/2025</a:t>
            </a:r>
            <a:endParaRPr/>
          </a:p>
        </p:txBody>
      </p:sp>
      <p:sp>
        <p:nvSpPr>
          <p:cNvPr id="316" name="Google Shape;316;p14"/>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Arial"/>
              <a:buNone/>
            </a:pPr>
            <a:r>
              <a:rPr lang="en-US"/>
              <a:t>G19 SST Provisional Review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pSp>
        <p:nvGrpSpPr>
          <p:cNvPr id="321" name="Google Shape;321;p15"/>
          <p:cNvGrpSpPr/>
          <p:nvPr/>
        </p:nvGrpSpPr>
        <p:grpSpPr>
          <a:xfrm>
            <a:off x="182829" y="1253296"/>
            <a:ext cx="6392036" cy="5120639"/>
            <a:chOff x="182828" y="1286422"/>
            <a:chExt cx="6858000" cy="5493921"/>
          </a:xfrm>
        </p:grpSpPr>
        <p:pic>
          <p:nvPicPr>
            <p:cNvPr id="322" name="Google Shape;322;p15"/>
            <p:cNvPicPr preferRelativeResize="0"/>
            <p:nvPr/>
          </p:nvPicPr>
          <p:blipFill rotWithShape="1">
            <a:blip r:embed="rId3">
              <a:alphaModFix/>
            </a:blip>
            <a:srcRect b="0" l="0" r="0" t="0"/>
            <a:stretch/>
          </p:blipFill>
          <p:spPr>
            <a:xfrm>
              <a:off x="182828" y="1286422"/>
              <a:ext cx="6858000" cy="2743199"/>
            </a:xfrm>
            <a:prstGeom prst="rect">
              <a:avLst/>
            </a:prstGeom>
            <a:noFill/>
            <a:ln>
              <a:noFill/>
            </a:ln>
          </p:spPr>
        </p:pic>
        <p:pic>
          <p:nvPicPr>
            <p:cNvPr id="323" name="Google Shape;323;p15"/>
            <p:cNvPicPr preferRelativeResize="0"/>
            <p:nvPr/>
          </p:nvPicPr>
          <p:blipFill rotWithShape="1">
            <a:blip r:embed="rId4">
              <a:alphaModFix/>
            </a:blip>
            <a:srcRect b="0" l="0" r="0" t="0"/>
            <a:stretch/>
          </p:blipFill>
          <p:spPr>
            <a:xfrm>
              <a:off x="182828" y="4037144"/>
              <a:ext cx="6858000" cy="2743199"/>
            </a:xfrm>
            <a:prstGeom prst="rect">
              <a:avLst/>
            </a:prstGeom>
            <a:noFill/>
            <a:ln>
              <a:noFill/>
            </a:ln>
          </p:spPr>
        </p:pic>
      </p:grpSp>
      <p:sp>
        <p:nvSpPr>
          <p:cNvPr id="324" name="Google Shape;324;p15"/>
          <p:cNvSpPr txBox="1"/>
          <p:nvPr/>
        </p:nvSpPr>
        <p:spPr>
          <a:xfrm>
            <a:off x="0" y="-114822"/>
            <a:ext cx="12192000" cy="926926"/>
          </a:xfrm>
          <a:prstGeom prst="rect">
            <a:avLst/>
          </a:prstGeom>
          <a:noFill/>
          <a:ln>
            <a:noFill/>
          </a:ln>
        </p:spPr>
        <p:txBody>
          <a:bodyPr anchorCtr="0" anchor="t" bIns="45700" lIns="91425" spcFirstLastPara="1" rIns="91425" wrap="square" tIns="45700">
            <a:normAutofit fontScale="97500"/>
          </a:bodyPr>
          <a:lstStyle/>
          <a:p>
            <a:pPr indent="0" lvl="0" marL="0" marR="0" rtl="0" algn="ctr">
              <a:lnSpc>
                <a:spcPct val="90000"/>
              </a:lnSpc>
              <a:spcBef>
                <a:spcPts val="0"/>
              </a:spcBef>
              <a:spcAft>
                <a:spcPts val="0"/>
              </a:spcAft>
              <a:buClr>
                <a:schemeClr val="dk1"/>
              </a:buClr>
              <a:buSzPct val="100000"/>
              <a:buFont typeface="Calibri"/>
              <a:buNone/>
            </a:pPr>
            <a:r>
              <a:t/>
            </a:r>
            <a:endParaRPr b="0" i="0" sz="4400" u="none" cap="none" strike="noStrike">
              <a:solidFill>
                <a:schemeClr val="dk1"/>
              </a:solidFill>
              <a:latin typeface="Calibri"/>
              <a:ea typeface="Calibri"/>
              <a:cs typeface="Calibri"/>
              <a:sym typeface="Calibri"/>
            </a:endParaRPr>
          </a:p>
        </p:txBody>
      </p:sp>
      <p:sp>
        <p:nvSpPr>
          <p:cNvPr id="325" name="Google Shape;325;p15"/>
          <p:cNvSpPr txBox="1"/>
          <p:nvPr>
            <p:ph type="title"/>
          </p:nvPr>
        </p:nvSpPr>
        <p:spPr>
          <a:xfrm>
            <a:off x="838200" y="-25809"/>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600"/>
              <a:buNone/>
            </a:pPr>
            <a:r>
              <a:rPr lang="en-US" sz="2800"/>
              <a:t>Daily statistics for the </a:t>
            </a:r>
            <a:br>
              <a:rPr lang="en-US" sz="2800"/>
            </a:br>
            <a:r>
              <a:rPr lang="en-US" sz="2800"/>
              <a:t>(L2 SST) – (Drifter and Tropical Moorings):</a:t>
            </a:r>
            <a:br>
              <a:rPr lang="en-US" sz="2800"/>
            </a:br>
            <a:r>
              <a:rPr lang="en-US" sz="2800"/>
              <a:t>Nighttime and daytime pixels are separated</a:t>
            </a:r>
            <a:endParaRPr sz="2800"/>
          </a:p>
        </p:txBody>
      </p:sp>
      <p:sp>
        <p:nvSpPr>
          <p:cNvPr id="326" name="Google Shape;326;p15"/>
          <p:cNvSpPr txBox="1"/>
          <p:nvPr>
            <p:ph idx="4294967295" type="body"/>
          </p:nvPr>
        </p:nvSpPr>
        <p:spPr>
          <a:xfrm>
            <a:off x="6884988" y="1443038"/>
            <a:ext cx="5307012" cy="4545012"/>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lnSpc>
                <a:spcPct val="90000"/>
              </a:lnSpc>
              <a:spcBef>
                <a:spcPts val="0"/>
              </a:spcBef>
              <a:spcAft>
                <a:spcPts val="0"/>
              </a:spcAft>
              <a:buClr>
                <a:schemeClr val="lt1"/>
              </a:buClr>
              <a:buSzPct val="94594"/>
              <a:buFont typeface="Arial"/>
              <a:buChar char="•"/>
            </a:pPr>
            <a:r>
              <a:rPr lang="en-US"/>
              <a:t>We can see that even a single corrupted granule causes large outliers in the daily aggregated satellite - </a:t>
            </a:r>
            <a:r>
              <a:rPr i="1" lang="en-US"/>
              <a:t>in situ </a:t>
            </a:r>
            <a:r>
              <a:rPr lang="en-US"/>
              <a:t>SST statistics</a:t>
            </a:r>
            <a:endParaRPr/>
          </a:p>
          <a:p>
            <a:pPr indent="0" lvl="0" marL="0" rtl="0" algn="l">
              <a:lnSpc>
                <a:spcPct val="90000"/>
              </a:lnSpc>
              <a:spcBef>
                <a:spcPts val="0"/>
              </a:spcBef>
              <a:spcAft>
                <a:spcPts val="0"/>
              </a:spcAft>
              <a:buClr>
                <a:schemeClr val="lt1"/>
              </a:buClr>
              <a:buSzPct val="94594"/>
              <a:buNone/>
            </a:pPr>
            <a:r>
              <a:t/>
            </a:r>
            <a:endParaRPr/>
          </a:p>
          <a:p>
            <a:pPr indent="-457200" lvl="0" marL="457200" rtl="0" algn="l">
              <a:lnSpc>
                <a:spcPct val="90000"/>
              </a:lnSpc>
              <a:spcBef>
                <a:spcPts val="1000"/>
              </a:spcBef>
              <a:spcAft>
                <a:spcPts val="0"/>
              </a:spcAft>
              <a:buClr>
                <a:schemeClr val="lt1"/>
              </a:buClr>
              <a:buSzPct val="94594"/>
              <a:buFont typeface="Arial"/>
              <a:buChar char="•"/>
            </a:pPr>
            <a:r>
              <a:rPr lang="en-US">
                <a:solidFill>
                  <a:schemeClr val="lt1"/>
                </a:solidFill>
              </a:rPr>
              <a:t>The data for the ABI L2+ Sea Surface (Skin) Temperature does not meet precision requirements without the removal of the corrupt files </a:t>
            </a:r>
            <a:endParaRPr>
              <a:solidFill>
                <a:schemeClr val="lt1"/>
              </a:solidFill>
            </a:endParaRPr>
          </a:p>
        </p:txBody>
      </p:sp>
      <p:sp>
        <p:nvSpPr>
          <p:cNvPr id="327" name="Google Shape;327;p15"/>
          <p:cNvSpPr/>
          <p:nvPr/>
        </p:nvSpPr>
        <p:spPr>
          <a:xfrm>
            <a:off x="3372172" y="2658022"/>
            <a:ext cx="142680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Mean values </a:t>
            </a:r>
            <a:endParaRPr b="0" i="0" sz="1400" u="none" cap="none" strike="noStrike">
              <a:solidFill>
                <a:srgbClr val="000000"/>
              </a:solidFill>
              <a:latin typeface="Arial"/>
              <a:ea typeface="Arial"/>
              <a:cs typeface="Arial"/>
              <a:sym typeface="Arial"/>
            </a:endParaRPr>
          </a:p>
        </p:txBody>
      </p:sp>
      <p:sp>
        <p:nvSpPr>
          <p:cNvPr id="328" name="Google Shape;328;p15"/>
          <p:cNvSpPr/>
          <p:nvPr/>
        </p:nvSpPr>
        <p:spPr>
          <a:xfrm>
            <a:off x="2895154" y="4434307"/>
            <a:ext cx="2030108"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Standard Deviation </a:t>
            </a:r>
            <a:endParaRPr b="0" i="0" sz="1400" u="none" cap="none" strike="noStrike">
              <a:solidFill>
                <a:srgbClr val="000000"/>
              </a:solidFill>
              <a:latin typeface="Arial"/>
              <a:ea typeface="Arial"/>
              <a:cs typeface="Arial"/>
              <a:sym typeface="Arial"/>
            </a:endParaRPr>
          </a:p>
        </p:txBody>
      </p:sp>
      <p:sp>
        <p:nvSpPr>
          <p:cNvPr id="329" name="Google Shape;32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2/19/2025</a:t>
            </a:r>
            <a:endParaRPr/>
          </a:p>
        </p:txBody>
      </p:sp>
      <p:sp>
        <p:nvSpPr>
          <p:cNvPr id="330" name="Google Shape;33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G19 SST Provisional Review</a:t>
            </a:r>
            <a:endParaRPr/>
          </a:p>
        </p:txBody>
      </p:sp>
      <p:sp>
        <p:nvSpPr>
          <p:cNvPr id="331" name="Google Shape;33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3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grpSp>
        <p:nvGrpSpPr>
          <p:cNvPr id="336" name="Google Shape;336;p16"/>
          <p:cNvGrpSpPr/>
          <p:nvPr/>
        </p:nvGrpSpPr>
        <p:grpSpPr>
          <a:xfrm>
            <a:off x="182829" y="1286422"/>
            <a:ext cx="6392036" cy="5120640"/>
            <a:chOff x="182828" y="1286422"/>
            <a:chExt cx="6858000" cy="5493922"/>
          </a:xfrm>
        </p:grpSpPr>
        <p:pic>
          <p:nvPicPr>
            <p:cNvPr id="337" name="Google Shape;337;p16"/>
            <p:cNvPicPr preferRelativeResize="0"/>
            <p:nvPr/>
          </p:nvPicPr>
          <p:blipFill rotWithShape="1">
            <a:blip r:embed="rId3">
              <a:alphaModFix/>
            </a:blip>
            <a:srcRect b="0" l="0" r="0" t="0"/>
            <a:stretch/>
          </p:blipFill>
          <p:spPr>
            <a:xfrm>
              <a:off x="182828" y="1286422"/>
              <a:ext cx="6858000" cy="2743199"/>
            </a:xfrm>
            <a:prstGeom prst="rect">
              <a:avLst/>
            </a:prstGeom>
            <a:noFill/>
            <a:ln>
              <a:noFill/>
            </a:ln>
          </p:spPr>
        </p:pic>
        <p:pic>
          <p:nvPicPr>
            <p:cNvPr id="338" name="Google Shape;338;p16"/>
            <p:cNvPicPr preferRelativeResize="0"/>
            <p:nvPr/>
          </p:nvPicPr>
          <p:blipFill rotWithShape="1">
            <a:blip r:embed="rId4">
              <a:alphaModFix/>
            </a:blip>
            <a:srcRect b="0" l="0" r="0" t="0"/>
            <a:stretch/>
          </p:blipFill>
          <p:spPr>
            <a:xfrm>
              <a:off x="182828" y="4037144"/>
              <a:ext cx="6858000" cy="2743200"/>
            </a:xfrm>
            <a:prstGeom prst="rect">
              <a:avLst/>
            </a:prstGeom>
            <a:noFill/>
            <a:ln>
              <a:noFill/>
            </a:ln>
          </p:spPr>
        </p:pic>
      </p:grpSp>
      <p:sp>
        <p:nvSpPr>
          <p:cNvPr id="339" name="Google Shape;339;p16"/>
          <p:cNvSpPr txBox="1"/>
          <p:nvPr>
            <p:ph type="title"/>
          </p:nvPr>
        </p:nvSpPr>
        <p:spPr>
          <a:xfrm>
            <a:off x="838200" y="13253"/>
            <a:ext cx="10515600" cy="169068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sz="2800"/>
              <a:t>Daily statistics for the</a:t>
            </a:r>
            <a:br>
              <a:rPr lang="en-US" sz="2800"/>
            </a:br>
            <a:r>
              <a:rPr lang="en-US" sz="2800"/>
              <a:t>(L2 SST) – (Drifter and Tropical Moorings):</a:t>
            </a:r>
            <a:br>
              <a:rPr lang="en-US" sz="2800"/>
            </a:br>
            <a:r>
              <a:rPr lang="en-US" sz="2800"/>
              <a:t>Corrupted granules removed</a:t>
            </a:r>
            <a:br>
              <a:rPr lang="en-US" sz="2800"/>
            </a:br>
            <a:endParaRPr sz="2800"/>
          </a:p>
        </p:txBody>
      </p:sp>
      <p:sp>
        <p:nvSpPr>
          <p:cNvPr id="340" name="Google Shape;340;p16"/>
          <p:cNvSpPr txBox="1"/>
          <p:nvPr>
            <p:ph idx="4294967295" type="body"/>
          </p:nvPr>
        </p:nvSpPr>
        <p:spPr>
          <a:xfrm>
            <a:off x="7046913" y="1443037"/>
            <a:ext cx="5145087" cy="4845119"/>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lt1"/>
              </a:buClr>
              <a:buSzPct val="112903"/>
              <a:buChar char="•"/>
            </a:pPr>
            <a:r>
              <a:rPr lang="en-US"/>
              <a:t>We can see after the removal of the corrupted files, the global mean SST difference (accuracy) is significantly improved with and satisfies</a:t>
            </a:r>
            <a:br>
              <a:rPr lang="en-US"/>
            </a:br>
            <a:r>
              <a:rPr lang="en-US"/>
              <a:t> -3.1 K &lt; ΔSST &lt; 3.1 K specification,</a:t>
            </a:r>
            <a:br>
              <a:rPr lang="en-US"/>
            </a:br>
            <a:r>
              <a:rPr lang="en-US"/>
              <a:t>but it has a warm bias ~0.1K</a:t>
            </a:r>
            <a:endParaRPr/>
          </a:p>
          <a:p>
            <a:pPr indent="-228600" lvl="0" marL="228600" rtl="0" algn="l">
              <a:lnSpc>
                <a:spcPct val="90000"/>
              </a:lnSpc>
              <a:spcBef>
                <a:spcPts val="1000"/>
              </a:spcBef>
              <a:spcAft>
                <a:spcPts val="0"/>
              </a:spcAft>
              <a:buClr>
                <a:schemeClr val="lt1"/>
              </a:buClr>
              <a:buSzPct val="112903"/>
              <a:buChar char="•"/>
            </a:pPr>
            <a:r>
              <a:rPr lang="en-US"/>
              <a:t>The corresponding standard deviation (precision) is within the specification SD&lt;1K</a:t>
            </a:r>
            <a:endParaRPr/>
          </a:p>
          <a:p>
            <a:pPr indent="-228600" lvl="0" marL="228600" rtl="0" algn="l">
              <a:lnSpc>
                <a:spcPct val="90000"/>
              </a:lnSpc>
              <a:spcBef>
                <a:spcPts val="1000"/>
              </a:spcBef>
              <a:spcAft>
                <a:spcPts val="0"/>
              </a:spcAft>
              <a:buClr>
                <a:schemeClr val="lt1"/>
              </a:buClr>
              <a:buSzPct val="112903"/>
              <a:buChar char="•"/>
            </a:pPr>
            <a:r>
              <a:rPr lang="en-US"/>
              <a:t>The apparent outlier at  nighttime of 2024-12-24 is due to low number of L2 files (10 of 24) and most of the valid pixels are daytime, which results in a fluctuation of the nighttime statistics vs </a:t>
            </a:r>
            <a:r>
              <a:rPr i="1" lang="en-US"/>
              <a:t>in situ</a:t>
            </a:r>
            <a:r>
              <a:rPr lang="en-US"/>
              <a:t> data</a:t>
            </a:r>
            <a:endParaRPr/>
          </a:p>
        </p:txBody>
      </p:sp>
      <p:sp>
        <p:nvSpPr>
          <p:cNvPr id="341" name="Google Shape;341;p16"/>
          <p:cNvSpPr/>
          <p:nvPr/>
        </p:nvSpPr>
        <p:spPr>
          <a:xfrm>
            <a:off x="3372172" y="2658022"/>
            <a:ext cx="142680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Mean values </a:t>
            </a:r>
            <a:endParaRPr b="0" i="0" sz="1400" u="none" cap="none" strike="noStrike">
              <a:solidFill>
                <a:srgbClr val="000000"/>
              </a:solidFill>
              <a:latin typeface="Arial"/>
              <a:ea typeface="Arial"/>
              <a:cs typeface="Arial"/>
              <a:sym typeface="Arial"/>
            </a:endParaRPr>
          </a:p>
        </p:txBody>
      </p:sp>
      <p:sp>
        <p:nvSpPr>
          <p:cNvPr id="342" name="Google Shape;342;p16"/>
          <p:cNvSpPr/>
          <p:nvPr/>
        </p:nvSpPr>
        <p:spPr>
          <a:xfrm>
            <a:off x="2895154" y="4434307"/>
            <a:ext cx="2030108"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Standard Deviation </a:t>
            </a:r>
            <a:endParaRPr b="0" i="0" sz="1400" u="none" cap="none" strike="noStrike">
              <a:solidFill>
                <a:srgbClr val="000000"/>
              </a:solidFill>
              <a:latin typeface="Arial"/>
              <a:ea typeface="Arial"/>
              <a:cs typeface="Arial"/>
              <a:sym typeface="Arial"/>
            </a:endParaRPr>
          </a:p>
        </p:txBody>
      </p:sp>
      <p:sp>
        <p:nvSpPr>
          <p:cNvPr id="343" name="Google Shape;34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2/19/2025</a:t>
            </a:r>
            <a:endParaRPr/>
          </a:p>
        </p:txBody>
      </p:sp>
      <p:sp>
        <p:nvSpPr>
          <p:cNvPr id="344" name="Google Shape;34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G19 SST Provisional Review</a:t>
            </a:r>
            <a:endParaRPr/>
          </a:p>
        </p:txBody>
      </p:sp>
      <p:sp>
        <p:nvSpPr>
          <p:cNvPr id="345" name="Google Shape;34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3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grpSp>
        <p:nvGrpSpPr>
          <p:cNvPr id="350" name="Google Shape;350;p17"/>
          <p:cNvGrpSpPr/>
          <p:nvPr/>
        </p:nvGrpSpPr>
        <p:grpSpPr>
          <a:xfrm>
            <a:off x="182829" y="1286422"/>
            <a:ext cx="6392036" cy="5120639"/>
            <a:chOff x="182828" y="1286422"/>
            <a:chExt cx="6858000" cy="5493921"/>
          </a:xfrm>
        </p:grpSpPr>
        <p:pic>
          <p:nvPicPr>
            <p:cNvPr id="351" name="Google Shape;351;p17"/>
            <p:cNvPicPr preferRelativeResize="0"/>
            <p:nvPr/>
          </p:nvPicPr>
          <p:blipFill rotWithShape="1">
            <a:blip r:embed="rId3">
              <a:alphaModFix/>
            </a:blip>
            <a:srcRect b="0" l="0" r="0" t="0"/>
            <a:stretch/>
          </p:blipFill>
          <p:spPr>
            <a:xfrm>
              <a:off x="182828" y="1286422"/>
              <a:ext cx="6857999" cy="2743199"/>
            </a:xfrm>
            <a:prstGeom prst="rect">
              <a:avLst/>
            </a:prstGeom>
            <a:noFill/>
            <a:ln>
              <a:noFill/>
            </a:ln>
          </p:spPr>
        </p:pic>
        <p:pic>
          <p:nvPicPr>
            <p:cNvPr id="352" name="Google Shape;352;p17"/>
            <p:cNvPicPr preferRelativeResize="0"/>
            <p:nvPr/>
          </p:nvPicPr>
          <p:blipFill rotWithShape="1">
            <a:blip r:embed="rId4">
              <a:alphaModFix/>
            </a:blip>
            <a:srcRect b="0" l="0" r="0" t="0"/>
            <a:stretch/>
          </p:blipFill>
          <p:spPr>
            <a:xfrm>
              <a:off x="182828" y="4037144"/>
              <a:ext cx="6858000" cy="2743199"/>
            </a:xfrm>
            <a:prstGeom prst="rect">
              <a:avLst/>
            </a:prstGeom>
            <a:noFill/>
            <a:ln>
              <a:noFill/>
            </a:ln>
          </p:spPr>
        </p:pic>
      </p:grpSp>
      <p:sp>
        <p:nvSpPr>
          <p:cNvPr id="353" name="Google Shape;353;p17"/>
          <p:cNvSpPr txBox="1"/>
          <p:nvPr>
            <p:ph type="title"/>
          </p:nvPr>
        </p:nvSpPr>
        <p:spPr>
          <a:xfrm>
            <a:off x="838200" y="13253"/>
            <a:ext cx="10515600" cy="169068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sz="2800"/>
              <a:t>Daily statistics for the G19 ASCPO SST v3.0</a:t>
            </a:r>
            <a:br>
              <a:rPr lang="en-US" sz="2800"/>
            </a:br>
            <a:r>
              <a:rPr lang="en-US" sz="2800"/>
              <a:t>(ASCPO SST) – (Drifter and Tropical Moorings):</a:t>
            </a:r>
            <a:br>
              <a:rPr lang="en-US" sz="2800"/>
            </a:br>
            <a:r>
              <a:rPr lang="en-US" sz="2800"/>
              <a:t>No granules removed</a:t>
            </a:r>
            <a:br>
              <a:rPr lang="en-US" sz="2800"/>
            </a:br>
            <a:endParaRPr sz="2800"/>
          </a:p>
        </p:txBody>
      </p:sp>
      <p:sp>
        <p:nvSpPr>
          <p:cNvPr id="354" name="Google Shape;354;p17"/>
          <p:cNvSpPr txBox="1"/>
          <p:nvPr>
            <p:ph idx="4294967295" type="body"/>
          </p:nvPr>
        </p:nvSpPr>
        <p:spPr>
          <a:xfrm>
            <a:off x="7046913" y="1443037"/>
            <a:ext cx="5145087" cy="484511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We can see that ACSPO SST satisfies a strict condition </a:t>
            </a:r>
            <a:br>
              <a:rPr lang="en-US"/>
            </a:br>
            <a:r>
              <a:rPr lang="en-US"/>
              <a:t> -0.2 K &lt; ΔSST &lt; +0.2 K specification without any adjustment</a:t>
            </a:r>
            <a:endParaRPr/>
          </a:p>
          <a:p>
            <a:pPr indent="-228600" lvl="0" marL="228600" rtl="0" algn="l">
              <a:lnSpc>
                <a:spcPct val="90000"/>
              </a:lnSpc>
              <a:spcBef>
                <a:spcPts val="1000"/>
              </a:spcBef>
              <a:spcAft>
                <a:spcPts val="0"/>
              </a:spcAft>
              <a:buClr>
                <a:schemeClr val="lt1"/>
              </a:buClr>
              <a:buSzPts val="2800"/>
              <a:buChar char="•"/>
            </a:pPr>
            <a:r>
              <a:rPr lang="en-US"/>
              <a:t>The corresponding standard deviation (precision) is significantly lower for ASCPO SST if compared with the  Baseline SST Product</a:t>
            </a:r>
            <a:endParaRPr/>
          </a:p>
        </p:txBody>
      </p:sp>
      <p:sp>
        <p:nvSpPr>
          <p:cNvPr id="355" name="Google Shape;355;p17"/>
          <p:cNvSpPr/>
          <p:nvPr/>
        </p:nvSpPr>
        <p:spPr>
          <a:xfrm>
            <a:off x="2895154" y="1443037"/>
            <a:ext cx="142680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Mean values </a:t>
            </a:r>
            <a:endParaRPr b="0" i="0" sz="1400" u="none" cap="none" strike="noStrike">
              <a:solidFill>
                <a:srgbClr val="000000"/>
              </a:solidFill>
              <a:latin typeface="Arial"/>
              <a:ea typeface="Arial"/>
              <a:cs typeface="Arial"/>
              <a:sym typeface="Arial"/>
            </a:endParaRPr>
          </a:p>
        </p:txBody>
      </p:sp>
      <p:sp>
        <p:nvSpPr>
          <p:cNvPr id="356" name="Google Shape;356;p17"/>
          <p:cNvSpPr/>
          <p:nvPr/>
        </p:nvSpPr>
        <p:spPr>
          <a:xfrm>
            <a:off x="2895154" y="4434307"/>
            <a:ext cx="2030108"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Standard Deviation </a:t>
            </a:r>
            <a:endParaRPr b="0" i="0" sz="1400" u="none" cap="none" strike="noStrike">
              <a:solidFill>
                <a:srgbClr val="000000"/>
              </a:solidFill>
              <a:latin typeface="Arial"/>
              <a:ea typeface="Arial"/>
              <a:cs typeface="Arial"/>
              <a:sym typeface="Arial"/>
            </a:endParaRPr>
          </a:p>
        </p:txBody>
      </p:sp>
      <p:sp>
        <p:nvSpPr>
          <p:cNvPr id="357" name="Google Shape;35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2/19/2025</a:t>
            </a:r>
            <a:endParaRPr/>
          </a:p>
        </p:txBody>
      </p:sp>
      <p:sp>
        <p:nvSpPr>
          <p:cNvPr id="358" name="Google Shape;35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G19 SST Provisional Review</a:t>
            </a:r>
            <a:endParaRPr/>
          </a:p>
        </p:txBody>
      </p:sp>
      <p:sp>
        <p:nvSpPr>
          <p:cNvPr id="359" name="Google Shape;35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3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8"/>
          <p:cNvSpPr txBox="1"/>
          <p:nvPr>
            <p:ph idx="12" type="sldNum"/>
          </p:nvPr>
        </p:nvSpPr>
        <p:spPr>
          <a:xfrm>
            <a:off x="8737601" y="6356351"/>
            <a:ext cx="28447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300"/>
              <a:buNone/>
            </a:pPr>
            <a:fld id="{00000000-1234-1234-1234-123412341234}" type="slidenum">
              <a:rPr lang="en-US"/>
              <a:t>‹#›</a:t>
            </a:fld>
            <a:endParaRPr/>
          </a:p>
        </p:txBody>
      </p:sp>
      <p:sp>
        <p:nvSpPr>
          <p:cNvPr id="365" name="Google Shape;365;p18"/>
          <p:cNvSpPr txBox="1"/>
          <p:nvPr>
            <p:ph type="title"/>
          </p:nvPr>
        </p:nvSpPr>
        <p:spPr>
          <a:xfrm>
            <a:off x="1981200" y="139144"/>
            <a:ext cx="8229600" cy="884238"/>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Calibri"/>
              <a:buNone/>
            </a:pPr>
            <a:r>
              <a:rPr b="1" lang="en-US" sz="3200">
                <a:solidFill>
                  <a:schemeClr val="lt1"/>
                </a:solidFill>
                <a:latin typeface="Calibri"/>
                <a:ea typeface="Calibri"/>
                <a:cs typeface="Calibri"/>
                <a:sym typeface="Calibri"/>
              </a:rPr>
              <a:t>Baseline vs. Enterprise SST</a:t>
            </a:r>
            <a:endParaRPr sz="1800">
              <a:solidFill>
                <a:schemeClr val="lt1"/>
              </a:solidFill>
              <a:latin typeface="Calibri"/>
              <a:ea typeface="Calibri"/>
              <a:cs typeface="Calibri"/>
              <a:sym typeface="Calibri"/>
            </a:endParaRPr>
          </a:p>
        </p:txBody>
      </p:sp>
      <p:graphicFrame>
        <p:nvGraphicFramePr>
          <p:cNvPr id="366" name="Google Shape;366;p18"/>
          <p:cNvGraphicFramePr/>
          <p:nvPr/>
        </p:nvGraphicFramePr>
        <p:xfrm>
          <a:off x="775253" y="1094828"/>
          <a:ext cx="3000000" cy="3000000"/>
        </p:xfrm>
        <a:graphic>
          <a:graphicData uri="http://schemas.openxmlformats.org/drawingml/2006/table">
            <a:tbl>
              <a:tblPr>
                <a:noFill/>
                <a:tableStyleId>{EFCBA6FB-FDA3-4B4C-A1B8-252DCBDBE3EB}</a:tableStyleId>
              </a:tblPr>
              <a:tblGrid>
                <a:gridCol w="2765675"/>
                <a:gridCol w="3112000"/>
                <a:gridCol w="4929475"/>
              </a:tblGrid>
              <a:tr h="23287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lt1"/>
                          </a:solidFill>
                        </a:rPr>
                        <a:t>Feature</a:t>
                      </a:r>
                      <a:endParaRPr sz="1400" u="none" cap="none" strike="noStrike"/>
                    </a:p>
                  </a:txBody>
                  <a:tcPr marT="45725" marB="45725" marR="91450" marL="91450">
                    <a:solidFill>
                      <a:srgbClr val="0070C0"/>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00FF00"/>
                          </a:solidFill>
                        </a:rPr>
                        <a:t>Baseline </a:t>
                      </a:r>
                      <a:endParaRPr sz="1400" u="none" cap="none" strike="noStrike"/>
                    </a:p>
                  </a:txBody>
                  <a:tcPr marT="45725" marB="45725" marR="91450" marL="91450">
                    <a:solidFill>
                      <a:srgbClr val="0070C0"/>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00FFFF"/>
                          </a:solidFill>
                        </a:rPr>
                        <a:t>Enterprise</a:t>
                      </a:r>
                      <a:endParaRPr sz="1400" u="none" cap="none" strike="noStrike"/>
                    </a:p>
                  </a:txBody>
                  <a:tcPr marT="45725" marB="45725" marR="91450" marL="91450">
                    <a:solidFill>
                      <a:srgbClr val="0070C0"/>
                    </a:solidFill>
                  </a:tcPr>
                </a:tc>
              </a:tr>
              <a:tr h="286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Algorithm</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FF00"/>
                          </a:solidFill>
                        </a:rPr>
                        <a:t>2010 ACSPO</a:t>
                      </a:r>
                      <a:r>
                        <a:rPr baseline="30000" lang="en-US" sz="1400" u="none" cap="none" strike="noStrike">
                          <a:solidFill>
                            <a:srgbClr val="00FF00"/>
                          </a:solidFill>
                        </a:rPr>
                        <a:t>(1)</a:t>
                      </a:r>
                      <a:r>
                        <a:rPr lang="en-US" sz="1400" u="none" cap="none" strike="noStrike">
                          <a:solidFill>
                            <a:srgbClr val="00FF00"/>
                          </a:solidFill>
                        </a:rPr>
                        <a:t> v1.20 (“SEVIRI”)</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FFFF"/>
                          </a:solidFill>
                        </a:rPr>
                        <a:t>2022-2025 ACSPO</a:t>
                      </a:r>
                      <a:r>
                        <a:rPr baseline="30000" lang="en-US" sz="1400" u="none" cap="none" strike="noStrike">
                          <a:solidFill>
                            <a:srgbClr val="00FFFF"/>
                          </a:solidFill>
                        </a:rPr>
                        <a:t>(1)</a:t>
                      </a:r>
                      <a:r>
                        <a:rPr lang="en-US" sz="1400" u="none" cap="none" strike="noStrike">
                          <a:solidFill>
                            <a:srgbClr val="00FFFF"/>
                          </a:solidFill>
                        </a:rPr>
                        <a:t> v2.70/2.80/2.90/3.00 (“AHI/ABI”)</a:t>
                      </a:r>
                      <a:endParaRPr sz="1400" u="none" cap="none" strike="noStrike"/>
                    </a:p>
                  </a:txBody>
                  <a:tcPr marT="45725" marB="45725" marR="91450" marL="91450">
                    <a:solidFill>
                      <a:srgbClr val="0070C0">
                        <a:alpha val="49019"/>
                      </a:srgbClr>
                    </a:solidFill>
                  </a:tcPr>
                </a:tc>
              </a:tr>
              <a:tr h="3401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Bands used for SST</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FF00"/>
                          </a:solidFill>
                        </a:rPr>
                        <a:t>Reconciled w/ACSPOv2.41 </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FFFF"/>
                          </a:solidFill>
                          <a:latin typeface="Calibri"/>
                          <a:ea typeface="Calibri"/>
                          <a:cs typeface="Calibri"/>
                          <a:sym typeface="Calibri"/>
                        </a:rPr>
                        <a:t>Day &amp; Night: 8.6, 10.4, 11.2, 12.3 μm </a:t>
                      </a:r>
                      <a:endParaRPr sz="1400" u="none" cap="none" strike="noStrike"/>
                    </a:p>
                  </a:txBody>
                  <a:tcPr marT="45725" marB="45725" marR="91450" marL="91450">
                    <a:solidFill>
                      <a:srgbClr val="0070C0">
                        <a:alpha val="49019"/>
                      </a:srgbClr>
                    </a:solidFill>
                  </a:tcPr>
                </a:tc>
              </a:tr>
              <a:tr h="3009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Switch between day/night</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FF00"/>
                          </a:solidFill>
                        </a:rPr>
                        <a:t>Reconciled w/Enterprise</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rgbClr val="00FFFF"/>
                          </a:solidFill>
                        </a:rPr>
                        <a:t>One algorithm</a:t>
                      </a:r>
                      <a:r>
                        <a:rPr lang="en-US" sz="1400" u="none" cap="none" strike="noStrike">
                          <a:solidFill>
                            <a:srgbClr val="00FFFF"/>
                          </a:solidFill>
                        </a:rPr>
                        <a:t> ensures consistent diurnal cycle</a:t>
                      </a:r>
                      <a:endParaRPr sz="1400" u="none" cap="none" strike="noStrike"/>
                    </a:p>
                  </a:txBody>
                  <a:tcPr marT="45725" marB="45725" marR="91450" marL="91450">
                    <a:solidFill>
                      <a:srgbClr val="0070C0">
                        <a:alpha val="49019"/>
                      </a:srgbClr>
                    </a:solidFill>
                  </a:tcPr>
                </a:tc>
              </a:tr>
              <a:tr h="3009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Availability to users</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FF00"/>
                          </a:solidFill>
                        </a:rPr>
                        <a:t>PDA, NODD (AWS)</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FFFF"/>
                          </a:solidFill>
                        </a:rPr>
                        <a:t>PDA, PO.DAAC, NCEI, CoastWatch</a:t>
                      </a:r>
                      <a:endParaRPr sz="1400" u="none" cap="none" strike="noStrike"/>
                    </a:p>
                  </a:txBody>
                  <a:tcPr marT="45725" marB="45725" marR="91450" marL="91450">
                    <a:solidFill>
                      <a:srgbClr val="0070C0">
                        <a:alpha val="49019"/>
                      </a:srgbClr>
                    </a:solidFill>
                  </a:tcPr>
                </a:tc>
              </a:tr>
              <a:tr h="2963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Clear-Sky Mask</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00"/>
                          </a:solidFill>
                        </a:rPr>
                        <a:t>Framework “One-size-fits-all”</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FFFF"/>
                          </a:solidFill>
                        </a:rPr>
                        <a:t>Optimized for SST, consistent for LEO/GEO</a:t>
                      </a:r>
                      <a:endParaRPr sz="1400" u="none" cap="none" strike="noStrike">
                        <a:solidFill>
                          <a:srgbClr val="00FFFF"/>
                        </a:solidFill>
                      </a:endParaRPr>
                    </a:p>
                  </a:txBody>
                  <a:tcPr marT="45725" marB="45725" marR="91450" marL="91450">
                    <a:solidFill>
                      <a:srgbClr val="0070C0">
                        <a:alpha val="49019"/>
                      </a:srgbClr>
                    </a:solidFill>
                  </a:tcPr>
                </a:tc>
              </a:tr>
              <a:tr h="2963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Internal Waters</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00"/>
                          </a:solidFill>
                        </a:rPr>
                        <a:t>No</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FFFF"/>
                          </a:solidFill>
                        </a:rPr>
                        <a:t>Yes</a:t>
                      </a:r>
                      <a:endParaRPr sz="1400" u="none" cap="none" strike="noStrike"/>
                    </a:p>
                  </a:txBody>
                  <a:tcPr marT="45725" marB="45725" marR="91450" marL="91450">
                    <a:solidFill>
                      <a:srgbClr val="0070C0">
                        <a:alpha val="49019"/>
                      </a:srgbClr>
                    </a:solidFill>
                  </a:tcPr>
                </a:tc>
              </a:tr>
              <a:tr h="2754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Gridded L3U Product</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FF0000"/>
                        </a:buClr>
                        <a:buSzPts val="1400"/>
                        <a:buFont typeface="Arial"/>
                        <a:buNone/>
                      </a:pPr>
                      <a:r>
                        <a:rPr b="1" lang="en-US" sz="1400" u="none" cap="none" strike="noStrike">
                          <a:solidFill>
                            <a:srgbClr val="FF0000"/>
                          </a:solidFill>
                        </a:rPr>
                        <a:t>No</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FFFF"/>
                        </a:buClr>
                        <a:buSzPts val="1400"/>
                        <a:buFont typeface="Arial"/>
                        <a:buNone/>
                      </a:pPr>
                      <a:r>
                        <a:rPr lang="en-US" sz="1400" u="none" cap="none" strike="noStrike">
                          <a:solidFill>
                            <a:srgbClr val="00FFFF"/>
                          </a:solidFill>
                        </a:rPr>
                        <a:t>Yes (consistent w/VIIRS/AVHRR/AHI/MODIS)</a:t>
                      </a:r>
                      <a:endParaRPr sz="1400" u="none" cap="none" strike="noStrike"/>
                    </a:p>
                  </a:txBody>
                  <a:tcPr marT="45725" marB="45725" marR="91450" marL="91450">
                    <a:solidFill>
                      <a:srgbClr val="0070C0">
                        <a:alpha val="49019"/>
                      </a:srgbClr>
                    </a:solidFill>
                  </a:tcPr>
                </a:tc>
              </a:tr>
              <a:tr h="2754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Output File Format</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0000"/>
                          </a:solidFill>
                        </a:rPr>
                        <a:t>Non-GDS2</a:t>
                      </a:r>
                      <a:endParaRPr b="1" baseline="30000" sz="1400" u="none" cap="none" strike="noStrike">
                        <a:solidFill>
                          <a:srgbClr val="FF0000"/>
                        </a:solidFill>
                      </a:endParaRPr>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FFFF"/>
                          </a:solidFill>
                        </a:rPr>
                        <a:t>GDS2</a:t>
                      </a:r>
                      <a:r>
                        <a:rPr baseline="30000" lang="en-US" sz="1400" u="none" cap="none" strike="noStrike">
                          <a:solidFill>
                            <a:srgbClr val="00FFFF"/>
                          </a:solidFill>
                        </a:rPr>
                        <a:t>(2)</a:t>
                      </a:r>
                      <a:r>
                        <a:rPr lang="en-US" sz="1400" u="none" cap="none" strike="noStrike">
                          <a:solidFill>
                            <a:srgbClr val="00FFFF"/>
                          </a:solidFill>
                        </a:rPr>
                        <a:t> – Critical for International SST users</a:t>
                      </a:r>
                      <a:endParaRPr baseline="30000" sz="1400" u="none" cap="none" strike="noStrike">
                        <a:solidFill>
                          <a:srgbClr val="00FFFF"/>
                        </a:solidFill>
                      </a:endParaRPr>
                    </a:p>
                  </a:txBody>
                  <a:tcPr marT="45725" marB="45725" marR="91450" marL="91450">
                    <a:solidFill>
                      <a:srgbClr val="0070C0">
                        <a:alpha val="49019"/>
                      </a:srgbClr>
                    </a:solidFill>
                  </a:tcPr>
                </a:tc>
              </a:tr>
              <a:tr h="2925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SSES</a:t>
                      </a:r>
                      <a:r>
                        <a:rPr baseline="30000" lang="en-US" sz="1400" u="none" cap="none" strike="noStrike">
                          <a:solidFill>
                            <a:schemeClr val="lt1"/>
                          </a:solidFill>
                        </a:rPr>
                        <a:t>(3)</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0000"/>
                          </a:solidFill>
                        </a:rPr>
                        <a:t>No </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FFFF"/>
                          </a:solidFill>
                        </a:rPr>
                        <a:t>Yes. Minimizes local SST biases &amp; global SDs</a:t>
                      </a:r>
                      <a:endParaRPr sz="1400" u="none" cap="none" strike="noStrike">
                        <a:solidFill>
                          <a:srgbClr val="00FFFF"/>
                        </a:solidFill>
                      </a:endParaRPr>
                    </a:p>
                  </a:txBody>
                  <a:tcPr marT="45725" marB="45725" marR="91450" marL="91450">
                    <a:solidFill>
                      <a:srgbClr val="0070C0">
                        <a:alpha val="49019"/>
                      </a:srgbClr>
                    </a:solidFill>
                  </a:tcPr>
                </a:tc>
              </a:tr>
              <a:tr h="2895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1hr Compositing/Collation</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0000"/>
                          </a:solidFill>
                        </a:rPr>
                        <a:t>Composite (propagates cloud)</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FFFF"/>
                          </a:solidFill>
                        </a:rPr>
                        <a:t>Collated (minimizes cloud leakages)</a:t>
                      </a:r>
                      <a:endParaRPr sz="1400" u="none" cap="none" strike="noStrike"/>
                    </a:p>
                  </a:txBody>
                  <a:tcPr marT="45725" marB="45725" marR="91450" marL="91450">
                    <a:solidFill>
                      <a:srgbClr val="0070C0">
                        <a:alpha val="49019"/>
                      </a:srgbClr>
                    </a:solidFill>
                  </a:tcPr>
                </a:tc>
              </a:tr>
              <a:tr h="1676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Fixes/Improvements</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0000"/>
                          </a:solidFill>
                        </a:rPr>
                        <a:t>Challenging</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FFFF"/>
                          </a:solidFill>
                        </a:rPr>
                        <a:t>Ongoing</a:t>
                      </a:r>
                      <a:endParaRPr sz="1400" u="none" cap="none" strike="noStrike"/>
                    </a:p>
                  </a:txBody>
                  <a:tcPr marT="45725" marB="45725" marR="91450" marL="91450">
                    <a:solidFill>
                      <a:srgbClr val="0070C0">
                        <a:alpha val="49019"/>
                      </a:srgbClr>
                    </a:solidFill>
                  </a:tcPr>
                </a:tc>
              </a:tr>
              <a:tr h="1676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Science Maintenance/Val</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FF0000"/>
                        </a:buClr>
                        <a:buSzPts val="1400"/>
                        <a:buFont typeface="Arial"/>
                        <a:buNone/>
                      </a:pPr>
                      <a:r>
                        <a:rPr b="1" lang="en-US" sz="1400" u="none" cap="none" strike="noStrike">
                          <a:solidFill>
                            <a:srgbClr val="FF0000"/>
                          </a:solidFill>
                        </a:rPr>
                        <a:t>Unique (Costly/Less Efficient)</a:t>
                      </a:r>
                      <a:endParaRPr b="1" baseline="30000" sz="1400" u="none" cap="none" strike="noStrike">
                        <a:solidFill>
                          <a:srgbClr val="FF0000"/>
                        </a:solidFill>
                      </a:endParaRPr>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FFFF"/>
                        </a:buClr>
                        <a:buSzPts val="1400"/>
                        <a:buFont typeface="Arial"/>
                        <a:buNone/>
                      </a:pPr>
                      <a:r>
                        <a:rPr lang="en-US" sz="1400" u="none" cap="none" strike="noStrike">
                          <a:solidFill>
                            <a:srgbClr val="00FFFF"/>
                          </a:solidFill>
                        </a:rPr>
                        <a:t>Unified (Enterprise Processes)</a:t>
                      </a:r>
                      <a:endParaRPr sz="1400" u="none" cap="none" strike="noStrike"/>
                    </a:p>
                  </a:txBody>
                  <a:tcPr marT="45725" marB="45725" marR="91450" marL="91450">
                    <a:solidFill>
                      <a:srgbClr val="0070C0">
                        <a:alpha val="49019"/>
                      </a:srgbClr>
                    </a:solidFill>
                  </a:tcPr>
                </a:tc>
              </a:tr>
              <a:tr h="1676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Reprocessing</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0000"/>
                          </a:solidFill>
                        </a:rPr>
                        <a:t>No provision</a:t>
                      </a:r>
                      <a:endParaRPr b="1" sz="1400" u="none" cap="none" strike="noStrike">
                        <a:solidFill>
                          <a:srgbClr val="FF0000"/>
                        </a:solidFill>
                      </a:endParaRPr>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FFFF"/>
                          </a:solidFill>
                        </a:rPr>
                        <a:t>Yes</a:t>
                      </a:r>
                      <a:endParaRPr sz="1400" u="none" cap="none" strike="noStrike"/>
                    </a:p>
                  </a:txBody>
                  <a:tcPr marT="45725" marB="45725" marR="91450" marL="91450">
                    <a:solidFill>
                      <a:srgbClr val="0070C0">
                        <a:alpha val="49019"/>
                      </a:srgbClr>
                    </a:solidFill>
                  </a:tcPr>
                </a:tc>
              </a:tr>
              <a:tr h="1676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Consistent w/NOAA SSTs</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FF0000"/>
                        </a:buClr>
                        <a:buSzPts val="1400"/>
                        <a:buFont typeface="Arial"/>
                        <a:buNone/>
                      </a:pPr>
                      <a:r>
                        <a:rPr b="1" lang="en-US" sz="1400" u="none" cap="none" strike="noStrike">
                          <a:solidFill>
                            <a:srgbClr val="FF0000"/>
                          </a:solidFill>
                        </a:rPr>
                        <a:t>No</a:t>
                      </a:r>
                      <a:endParaRPr sz="1400" u="none" cap="none" strike="noStrike"/>
                    </a:p>
                  </a:txBody>
                  <a:tcPr marT="45725" marB="45725" marR="91450" marL="91450">
                    <a:solidFill>
                      <a:srgbClr val="0070C0">
                        <a:alpha val="49019"/>
                      </a:srgbClr>
                    </a:solidFill>
                  </a:tcPr>
                </a:tc>
                <a:tc>
                  <a:txBody>
                    <a:bodyPr/>
                    <a:lstStyle/>
                    <a:p>
                      <a:pPr indent="0" lvl="0" marL="0" marR="0" rtl="0" algn="l">
                        <a:lnSpc>
                          <a:spcPct val="100000"/>
                        </a:lnSpc>
                        <a:spcBef>
                          <a:spcPts val="0"/>
                        </a:spcBef>
                        <a:spcAft>
                          <a:spcPts val="0"/>
                        </a:spcAft>
                        <a:buClr>
                          <a:srgbClr val="00FFFF"/>
                        </a:buClr>
                        <a:buSzPts val="1400"/>
                        <a:buFont typeface="Arial"/>
                        <a:buNone/>
                      </a:pPr>
                      <a:r>
                        <a:rPr lang="en-US" sz="1400" u="none" cap="none" strike="noStrike">
                          <a:solidFill>
                            <a:srgbClr val="00FFFF"/>
                          </a:solidFill>
                        </a:rPr>
                        <a:t>Yes (w/VIIRS/AVHRR/AHI/MODIS)</a:t>
                      </a:r>
                      <a:endParaRPr sz="1400" u="none" cap="none" strike="noStrike"/>
                    </a:p>
                  </a:txBody>
                  <a:tcPr marT="45725" marB="45725" marR="91450" marL="91450">
                    <a:solidFill>
                      <a:srgbClr val="0070C0">
                        <a:alpha val="49019"/>
                      </a:srgbClr>
                    </a:solidFill>
                  </a:tcPr>
                </a:tc>
              </a:tr>
            </a:tbl>
          </a:graphicData>
        </a:graphic>
      </p:graphicFrame>
      <p:sp>
        <p:nvSpPr>
          <p:cNvPr id="367" name="Google Shape;367;p18"/>
          <p:cNvSpPr txBox="1"/>
          <p:nvPr>
            <p:ph idx="10" type="dt"/>
          </p:nvPr>
        </p:nvSpPr>
        <p:spPr>
          <a:xfrm>
            <a:off x="609601" y="6356351"/>
            <a:ext cx="2844799" cy="3651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lang="en-US"/>
              <a:t>2/19/2025</a:t>
            </a:r>
            <a:endParaRPr/>
          </a:p>
        </p:txBody>
      </p:sp>
      <p:sp>
        <p:nvSpPr>
          <p:cNvPr id="368" name="Google Shape;368;p18"/>
          <p:cNvSpPr txBox="1"/>
          <p:nvPr>
            <p:ph idx="11" type="ftr"/>
          </p:nvPr>
        </p:nvSpPr>
        <p:spPr>
          <a:xfrm>
            <a:off x="4165600" y="6356351"/>
            <a:ext cx="3860800" cy="3651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Calibri"/>
              <a:buNone/>
            </a:pPr>
            <a:r>
              <a:rPr lang="en-US"/>
              <a:t>G19 SST Provisional Review</a:t>
            </a:r>
            <a:endParaRPr/>
          </a:p>
        </p:txBody>
      </p:sp>
      <p:sp>
        <p:nvSpPr>
          <p:cNvPr id="369" name="Google Shape;369;p18"/>
          <p:cNvSpPr txBox="1"/>
          <p:nvPr/>
        </p:nvSpPr>
        <p:spPr>
          <a:xfrm>
            <a:off x="960783" y="5763172"/>
            <a:ext cx="1054873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baseline="30000" i="0" lang="en-US" sz="1200" u="none" cap="none" strike="noStrike">
                <a:solidFill>
                  <a:srgbClr val="FFFFFF"/>
                </a:solidFill>
                <a:latin typeface="Calibri"/>
                <a:ea typeface="Calibri"/>
                <a:cs typeface="Calibri"/>
                <a:sym typeface="Calibri"/>
              </a:rPr>
              <a:t>(1)</a:t>
            </a:r>
            <a:r>
              <a:rPr b="0" i="0" lang="en-US" sz="1200" u="none" cap="none" strike="noStrike">
                <a:solidFill>
                  <a:srgbClr val="FFFFFF"/>
                </a:solidFill>
                <a:latin typeface="Calibri"/>
                <a:ea typeface="Calibri"/>
                <a:cs typeface="Calibri"/>
                <a:sym typeface="Calibri"/>
              </a:rPr>
              <a:t> ACSPO: Advanced Clear-Sky Processor for Oceans – NOAA Enterprise SST System; </a:t>
            </a:r>
            <a:r>
              <a:rPr b="0" baseline="30000" i="0" lang="en-US" sz="1200" u="none" cap="none" strike="noStrike">
                <a:solidFill>
                  <a:srgbClr val="FFFFFF"/>
                </a:solidFill>
                <a:latin typeface="Calibri"/>
                <a:ea typeface="Calibri"/>
                <a:cs typeface="Calibri"/>
                <a:sym typeface="Calibri"/>
              </a:rPr>
              <a:t>(2)</a:t>
            </a:r>
            <a:r>
              <a:rPr b="0" i="0" lang="en-US" sz="1200" u="none" cap="none" strike="noStrike">
                <a:solidFill>
                  <a:srgbClr val="FFFFFF"/>
                </a:solidFill>
                <a:latin typeface="Calibri"/>
                <a:ea typeface="Calibri"/>
                <a:cs typeface="Calibri"/>
                <a:sym typeface="Calibri"/>
              </a:rPr>
              <a:t> GDS2 : Group for Hi-Res SST (GHRSST) Data Spec v2.0 – SST community standard; </a:t>
            </a:r>
            <a:r>
              <a:rPr b="0" baseline="30000" i="0" lang="en-US" sz="1200" u="none" cap="none" strike="noStrike">
                <a:solidFill>
                  <a:srgbClr val="FFFFFF"/>
                </a:solidFill>
                <a:latin typeface="Calibri"/>
                <a:ea typeface="Calibri"/>
                <a:cs typeface="Calibri"/>
                <a:sym typeface="Calibri"/>
              </a:rPr>
              <a:t>(3)</a:t>
            </a:r>
            <a:r>
              <a:rPr b="0" i="0" lang="en-US" sz="1200" u="none" cap="none" strike="noStrike">
                <a:solidFill>
                  <a:srgbClr val="FFFFFF"/>
                </a:solidFill>
                <a:latin typeface="Calibri"/>
                <a:ea typeface="Calibri"/>
                <a:cs typeface="Calibri"/>
                <a:sym typeface="Calibri"/>
              </a:rPr>
              <a:t> SSES: Single Sensor Error Statistics – in-pixel estimates of SST bias and standard deviation (required by GDS2 format and by modelers, including NCEP)</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
          <p:cNvSpPr txBox="1"/>
          <p:nvPr>
            <p:ph type="title"/>
          </p:nvPr>
        </p:nvSpPr>
        <p:spPr>
          <a:xfrm>
            <a:off x="1981200" y="41515"/>
            <a:ext cx="8229600" cy="114300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r>
              <a:rPr b="1" lang="en-US" sz="3200">
                <a:solidFill>
                  <a:schemeClr val="lt1"/>
                </a:solidFill>
              </a:rPr>
              <a:t>Agenda</a:t>
            </a:r>
            <a:endParaRPr b="1" sz="3200">
              <a:solidFill>
                <a:schemeClr val="lt1"/>
              </a:solidFill>
            </a:endParaRPr>
          </a:p>
        </p:txBody>
      </p:sp>
      <p:sp>
        <p:nvSpPr>
          <p:cNvPr id="162" name="Google Shape;162;p2"/>
          <p:cNvSpPr txBox="1"/>
          <p:nvPr>
            <p:ph idx="1" type="body"/>
          </p:nvPr>
        </p:nvSpPr>
        <p:spPr>
          <a:xfrm>
            <a:off x="1981200" y="1465263"/>
            <a:ext cx="8429946" cy="45259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800"/>
              <a:buNone/>
            </a:pPr>
            <a:r>
              <a:rPr lang="en-US"/>
              <a:t>Product Overview</a:t>
            </a:r>
            <a:endParaRPr/>
          </a:p>
          <a:p>
            <a:pPr indent="0" lvl="0" marL="0" rtl="0" algn="l">
              <a:lnSpc>
                <a:spcPct val="100000"/>
              </a:lnSpc>
              <a:spcBef>
                <a:spcPts val="640"/>
              </a:spcBef>
              <a:spcAft>
                <a:spcPts val="0"/>
              </a:spcAft>
              <a:buSzPts val="800"/>
              <a:buNone/>
            </a:pPr>
            <a:r>
              <a:rPr lang="en-US"/>
              <a:t>Specs/Requirements</a:t>
            </a:r>
            <a:endParaRPr/>
          </a:p>
          <a:p>
            <a:pPr indent="0" lvl="0" marL="0" rtl="0" algn="l">
              <a:lnSpc>
                <a:spcPct val="100000"/>
              </a:lnSpc>
              <a:spcBef>
                <a:spcPts val="640"/>
              </a:spcBef>
              <a:spcAft>
                <a:spcPts val="0"/>
              </a:spcAft>
              <a:buSzPts val="800"/>
              <a:buNone/>
            </a:pPr>
            <a:r>
              <a:rPr lang="en-US"/>
              <a:t>NOAA SST Monitoring System</a:t>
            </a:r>
            <a:endParaRPr/>
          </a:p>
          <a:p>
            <a:pPr indent="0" lvl="0" marL="0" rtl="0" algn="l">
              <a:lnSpc>
                <a:spcPct val="100000"/>
              </a:lnSpc>
              <a:spcBef>
                <a:spcPts val="640"/>
              </a:spcBef>
              <a:spcAft>
                <a:spcPts val="0"/>
              </a:spcAft>
              <a:buSzPts val="800"/>
              <a:buNone/>
            </a:pPr>
            <a:r>
              <a:rPr lang="en-US"/>
              <a:t>Provisional Maturity Assessment</a:t>
            </a:r>
            <a:endParaRPr/>
          </a:p>
          <a:p>
            <a:pPr indent="0" lvl="0" marL="0" rtl="0" algn="l">
              <a:lnSpc>
                <a:spcPct val="100000"/>
              </a:lnSpc>
              <a:spcBef>
                <a:spcPts val="640"/>
              </a:spcBef>
              <a:spcAft>
                <a:spcPts val="0"/>
              </a:spcAft>
              <a:buSzPts val="800"/>
              <a:buNone/>
            </a:pPr>
            <a:r>
              <a:rPr lang="en-US"/>
              <a:t>Conclusion &amp; Path to Full Validation</a:t>
            </a:r>
            <a:endParaRPr/>
          </a:p>
          <a:p>
            <a:pPr indent="0" lvl="0" marL="0" rtl="0" algn="l">
              <a:lnSpc>
                <a:spcPct val="100000"/>
              </a:lnSpc>
              <a:spcBef>
                <a:spcPts val="640"/>
              </a:spcBef>
              <a:spcAft>
                <a:spcPts val="0"/>
              </a:spcAft>
              <a:buSzPts val="800"/>
              <a:buNone/>
            </a:pPr>
            <a:r>
              <a:rPr lang="en-US"/>
              <a:t>Summary and Recommendations</a:t>
            </a:r>
            <a:endParaRPr/>
          </a:p>
          <a:p>
            <a:pPr indent="0" lvl="0" marL="0" rtl="0" algn="l">
              <a:lnSpc>
                <a:spcPct val="100000"/>
              </a:lnSpc>
              <a:spcBef>
                <a:spcPts val="640"/>
              </a:spcBef>
              <a:spcAft>
                <a:spcPts val="0"/>
              </a:spcAft>
              <a:buSzPts val="3200"/>
              <a:buNone/>
            </a:pPr>
            <a:r>
              <a:t/>
            </a:r>
            <a:endParaRPr/>
          </a:p>
        </p:txBody>
      </p:sp>
      <p:sp>
        <p:nvSpPr>
          <p:cNvPr id="163" name="Google Shape;163;p2"/>
          <p:cNvSpPr txBox="1"/>
          <p:nvPr>
            <p:ph idx="12" type="sldNum"/>
          </p:nvPr>
        </p:nvSpPr>
        <p:spPr>
          <a:xfrm>
            <a:off x="8077201" y="6356351"/>
            <a:ext cx="21335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Calibri"/>
              <a:buNone/>
            </a:pPr>
            <a:fld id="{00000000-1234-1234-1234-123412341234}" type="slidenum">
              <a:rPr lang="en-US"/>
              <a:t>‹#›</a:t>
            </a:fld>
            <a:endParaRPr/>
          </a:p>
        </p:txBody>
      </p:sp>
      <p:sp>
        <p:nvSpPr>
          <p:cNvPr id="164" name="Google Shape;164;p2"/>
          <p:cNvSpPr txBox="1"/>
          <p:nvPr>
            <p:ph idx="10" type="dt"/>
          </p:nvPr>
        </p:nvSpPr>
        <p:spPr>
          <a:xfrm>
            <a:off x="609601" y="6356351"/>
            <a:ext cx="2844799" cy="3651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lang="en-US"/>
              <a:t>2/19/2025</a:t>
            </a:r>
            <a:endParaRPr/>
          </a:p>
        </p:txBody>
      </p:sp>
      <p:sp>
        <p:nvSpPr>
          <p:cNvPr id="165" name="Google Shape;165;p2"/>
          <p:cNvSpPr txBox="1"/>
          <p:nvPr>
            <p:ph idx="11" type="ftr"/>
          </p:nvPr>
        </p:nvSpPr>
        <p:spPr>
          <a:xfrm>
            <a:off x="4165600" y="6356351"/>
            <a:ext cx="3860800" cy="3651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Calibri"/>
              <a:buNone/>
            </a:pPr>
            <a:r>
              <a:rPr lang="en-US"/>
              <a:t>G19 SST Provisional Review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4"/>
          <p:cNvSpPr txBox="1"/>
          <p:nvPr>
            <p:ph type="title"/>
          </p:nvPr>
        </p:nvSpPr>
        <p:spPr>
          <a:xfrm>
            <a:off x="3123862" y="226430"/>
            <a:ext cx="5961300" cy="853799"/>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00"/>
              <a:buNone/>
            </a:pPr>
            <a:r>
              <a:rPr lang="en-US"/>
              <a:t>Provisional Validation</a:t>
            </a:r>
            <a:endParaRPr/>
          </a:p>
        </p:txBody>
      </p:sp>
      <p:sp>
        <p:nvSpPr>
          <p:cNvPr id="375" name="Google Shape;375;p24"/>
          <p:cNvSpPr txBox="1"/>
          <p:nvPr>
            <p:ph idx="12" type="sldNum"/>
          </p:nvPr>
        </p:nvSpPr>
        <p:spPr>
          <a:xfrm>
            <a:off x="9996458" y="6217622"/>
            <a:ext cx="548699" cy="524699"/>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graphicFrame>
        <p:nvGraphicFramePr>
          <p:cNvPr id="376" name="Google Shape;376;p24"/>
          <p:cNvGraphicFramePr/>
          <p:nvPr/>
        </p:nvGraphicFramePr>
        <p:xfrm>
          <a:off x="2121877" y="877460"/>
          <a:ext cx="3000000" cy="3000000"/>
        </p:xfrm>
        <a:graphic>
          <a:graphicData uri="http://schemas.openxmlformats.org/drawingml/2006/table">
            <a:tbl>
              <a:tblPr>
                <a:noFill/>
                <a:tableStyleId>{EB25F456-D9E8-4958-BFB3-B8B630967AAD}</a:tableStyleId>
              </a:tblPr>
              <a:tblGrid>
                <a:gridCol w="4252825"/>
                <a:gridCol w="3976775"/>
              </a:tblGrid>
              <a:tr h="370850">
                <a:tc>
                  <a:txBody>
                    <a:bodyPr/>
                    <a:lstStyle/>
                    <a:p>
                      <a:pPr indent="0" lvl="0" marL="0" marR="0" rtl="0" algn="l">
                        <a:lnSpc>
                          <a:spcPct val="100000"/>
                        </a:lnSpc>
                        <a:spcBef>
                          <a:spcPts val="0"/>
                        </a:spcBef>
                        <a:spcAft>
                          <a:spcPts val="0"/>
                        </a:spcAft>
                        <a:buClr>
                          <a:srgbClr val="000000"/>
                        </a:buClr>
                        <a:buSzPts val="350"/>
                        <a:buFont typeface="Arial"/>
                        <a:buNone/>
                      </a:pPr>
                      <a:r>
                        <a:rPr b="1" lang="en-US" sz="1400" u="none" cap="none" strike="noStrike">
                          <a:solidFill>
                            <a:srgbClr val="FFFFFF"/>
                          </a:solidFill>
                        </a:rPr>
                        <a:t>Preparation Activities</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F81BD"/>
                    </a:solidFill>
                  </a:tcPr>
                </a:tc>
                <a:tc>
                  <a:txBody>
                    <a:bodyPr/>
                    <a:lstStyle/>
                    <a:p>
                      <a:pPr indent="0" lvl="0" marL="0" marR="0" rtl="0" algn="l">
                        <a:lnSpc>
                          <a:spcPct val="100000"/>
                        </a:lnSpc>
                        <a:spcBef>
                          <a:spcPts val="0"/>
                        </a:spcBef>
                        <a:spcAft>
                          <a:spcPts val="0"/>
                        </a:spcAft>
                        <a:buClr>
                          <a:srgbClr val="000000"/>
                        </a:buClr>
                        <a:buSzPts val="350"/>
                        <a:buFont typeface="Arial"/>
                        <a:buNone/>
                      </a:pPr>
                      <a:r>
                        <a:rPr b="1" lang="en-US" sz="1400" u="none" cap="none" strike="noStrike">
                          <a:solidFill>
                            <a:srgbClr val="FFFFFF"/>
                          </a:solidFill>
                        </a:rPr>
                        <a:t>Assessment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F81BD"/>
                    </a:solidFill>
                  </a:tcPr>
                </a:tc>
              </a:tr>
              <a:tr h="370850">
                <a:tc>
                  <a:txBody>
                    <a:bodyPr/>
                    <a:lstStyle/>
                    <a:p>
                      <a:pPr indent="0" lvl="0" marL="0" marR="0" rtl="0" algn="l">
                        <a:lnSpc>
                          <a:spcPct val="100000"/>
                        </a:lnSpc>
                        <a:spcBef>
                          <a:spcPts val="0"/>
                        </a:spcBef>
                        <a:spcAft>
                          <a:spcPts val="0"/>
                        </a:spcAft>
                        <a:buClr>
                          <a:srgbClr val="000000"/>
                        </a:buClr>
                        <a:buSzPts val="275"/>
                        <a:buFont typeface="Arial"/>
                        <a:buNone/>
                      </a:pPr>
                      <a:r>
                        <a:rPr b="0" i="0" lang="en-US" sz="1100" u="none" cap="none" strike="noStrike">
                          <a:solidFill>
                            <a:schemeClr val="dk1"/>
                          </a:solidFill>
                          <a:latin typeface="Arial"/>
                          <a:ea typeface="Arial"/>
                          <a:cs typeface="Arial"/>
                          <a:sym typeface="Arial"/>
                        </a:rPr>
                        <a:t>Validation activities are ongoing and the general research community is now encouraged to participate.</a:t>
                      </a:r>
                      <a:endParaRPr sz="1100" u="none" cap="none" strike="noStrike">
                        <a:solidFill>
                          <a:schemeClr val="dk1"/>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c>
                  <a:txBody>
                    <a:bodyPr/>
                    <a:lstStyle/>
                    <a:p>
                      <a:pPr indent="0" lvl="0" marL="0" marR="0" rtl="0" algn="l">
                        <a:lnSpc>
                          <a:spcPct val="100000"/>
                        </a:lnSpc>
                        <a:spcBef>
                          <a:spcPts val="0"/>
                        </a:spcBef>
                        <a:spcAft>
                          <a:spcPts val="0"/>
                        </a:spcAft>
                        <a:buClr>
                          <a:srgbClr val="000000"/>
                        </a:buClr>
                        <a:buSzPts val="275"/>
                        <a:buFont typeface="Arial"/>
                        <a:buNone/>
                      </a:pPr>
                      <a:r>
                        <a:rPr lang="en-US" sz="1100" u="none" cap="none" strike="noStrike">
                          <a:solidFill>
                            <a:srgbClr val="0000FF"/>
                          </a:solidFill>
                        </a:rPr>
                        <a:t>Ongoing validation activities. Data distribution to users starts following Provisional Validation Status Declaration.</a:t>
                      </a:r>
                      <a:endParaRPr sz="1100" u="none" cap="none" strike="noStrike">
                        <a:solidFill>
                          <a:srgbClr val="0000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r>
              <a:tr h="370850">
                <a:tc>
                  <a:txBody>
                    <a:bodyPr/>
                    <a:lstStyle/>
                    <a:p>
                      <a:pPr indent="0" lvl="0" marL="0" marR="0" rtl="0" algn="l">
                        <a:lnSpc>
                          <a:spcPct val="100000"/>
                        </a:lnSpc>
                        <a:spcBef>
                          <a:spcPts val="0"/>
                        </a:spcBef>
                        <a:spcAft>
                          <a:spcPts val="0"/>
                        </a:spcAft>
                        <a:buClr>
                          <a:srgbClr val="000000"/>
                        </a:buClr>
                        <a:buSzPts val="275"/>
                        <a:buFont typeface="Arial"/>
                        <a:buNone/>
                      </a:pPr>
                      <a:r>
                        <a:rPr b="0" i="0" lang="en-US" sz="1100" u="none" cap="none" strike="noStrike">
                          <a:solidFill>
                            <a:schemeClr val="dk1"/>
                          </a:solidFill>
                          <a:latin typeface="Arial"/>
                          <a:ea typeface="Arial"/>
                          <a:cs typeface="Arial"/>
                          <a:sym typeface="Arial"/>
                        </a:rPr>
                        <a:t>Severe algorithm anomalies are identified and under analysis. Solutions to anomalies are in development and testing.</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c>
                  <a:txBody>
                    <a:bodyPr/>
                    <a:lstStyle/>
                    <a:p>
                      <a:pPr indent="0" lvl="0" marL="0" marR="0" rtl="0" algn="l">
                        <a:lnSpc>
                          <a:spcPct val="100000"/>
                        </a:lnSpc>
                        <a:spcBef>
                          <a:spcPts val="0"/>
                        </a:spcBef>
                        <a:spcAft>
                          <a:spcPts val="0"/>
                        </a:spcAft>
                        <a:buClr>
                          <a:srgbClr val="000000"/>
                        </a:buClr>
                        <a:buSzPts val="275"/>
                        <a:buFont typeface="Arial"/>
                        <a:buNone/>
                      </a:pPr>
                      <a:r>
                        <a:rPr lang="en-US" sz="1100" u="none" cap="none" strike="noStrike">
                          <a:solidFill>
                            <a:srgbClr val="0000FF"/>
                          </a:solidFill>
                        </a:rPr>
                        <a:t>Science algorithm is solid. The implementation</a:t>
                      </a:r>
                      <a:r>
                        <a:rPr lang="en-US" sz="1100" u="none" cap="none" strike="noStrike">
                          <a:solidFill>
                            <a:srgbClr val="0000FF"/>
                          </a:solidFill>
                        </a:rPr>
                        <a:t> has 2 issues: (1) occasional wrong DQFs; and ) unreadable files with invalid timestamps. Both are addressed in the enterprise ACSPO code</a:t>
                      </a:r>
                      <a:endParaRPr sz="1100" u="none" cap="none" strike="noStrike">
                        <a:solidFill>
                          <a:srgbClr val="0000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r>
              <a:tr h="370850">
                <a:tc>
                  <a:txBody>
                    <a:bodyPr/>
                    <a:lstStyle/>
                    <a:p>
                      <a:pPr indent="0" lvl="0" marL="0" marR="0" rtl="0" algn="l">
                        <a:lnSpc>
                          <a:spcPct val="100000"/>
                        </a:lnSpc>
                        <a:spcBef>
                          <a:spcPts val="0"/>
                        </a:spcBef>
                        <a:spcAft>
                          <a:spcPts val="0"/>
                        </a:spcAft>
                        <a:buClr>
                          <a:srgbClr val="000000"/>
                        </a:buClr>
                        <a:buSzPts val="275"/>
                        <a:buFont typeface="Arial"/>
                        <a:buNone/>
                      </a:pPr>
                      <a:r>
                        <a:rPr b="0" i="0" lang="en-US" sz="1100" u="none" cap="none" strike="noStrike">
                          <a:solidFill>
                            <a:schemeClr val="dk1"/>
                          </a:solidFill>
                          <a:latin typeface="Arial"/>
                          <a:ea typeface="Arial"/>
                          <a:cs typeface="Arial"/>
                          <a:sym typeface="Arial"/>
                        </a:rPr>
                        <a:t>Incremental product improvements may still be occurring.</a:t>
                      </a:r>
                      <a:endParaRPr sz="1100" u="none" cap="none" strike="noStrike">
                        <a:solidFill>
                          <a:schemeClr val="dk1"/>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c>
                  <a:txBody>
                    <a:bodyPr/>
                    <a:lstStyle/>
                    <a:p>
                      <a:pPr indent="0" lvl="0" marL="0" marR="0" rtl="0" algn="l">
                        <a:lnSpc>
                          <a:spcPct val="100000"/>
                        </a:lnSpc>
                        <a:spcBef>
                          <a:spcPts val="0"/>
                        </a:spcBef>
                        <a:spcAft>
                          <a:spcPts val="0"/>
                        </a:spcAft>
                        <a:buClr>
                          <a:srgbClr val="000000"/>
                        </a:buClr>
                        <a:buSzPts val="275"/>
                        <a:buFont typeface="Arial"/>
                        <a:buNone/>
                      </a:pPr>
                      <a:r>
                        <a:rPr lang="en-US" sz="1100" u="none" cap="none" strike="noStrike">
                          <a:solidFill>
                            <a:srgbClr val="0000FF"/>
                          </a:solidFill>
                        </a:rPr>
                        <a:t>ACSPO: Yes, Baseline SST: No</a:t>
                      </a:r>
                      <a:endParaRPr sz="1100" u="none" cap="none" strike="noStrike">
                        <a:solidFill>
                          <a:srgbClr val="0000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r>
              <a:tr h="370850">
                <a:tc>
                  <a:txBody>
                    <a:bodyPr/>
                    <a:lstStyle/>
                    <a:p>
                      <a:pPr indent="0" lvl="0" marL="0" marR="0" rtl="0" algn="l">
                        <a:lnSpc>
                          <a:spcPct val="100000"/>
                        </a:lnSpc>
                        <a:spcBef>
                          <a:spcPts val="0"/>
                        </a:spcBef>
                        <a:spcAft>
                          <a:spcPts val="0"/>
                        </a:spcAft>
                        <a:buClr>
                          <a:srgbClr val="000000"/>
                        </a:buClr>
                        <a:buSzPts val="275"/>
                        <a:buFont typeface="Arial"/>
                        <a:buNone/>
                      </a:pPr>
                      <a:r>
                        <a:rPr b="0" i="0" lang="en-US" sz="1100" u="none" cap="none" strike="noStrike">
                          <a:solidFill>
                            <a:schemeClr val="dk1"/>
                          </a:solidFill>
                          <a:latin typeface="Arial"/>
                          <a:ea typeface="Arial"/>
                          <a:cs typeface="Arial"/>
                          <a:sym typeface="Arial"/>
                        </a:rPr>
                        <a:t>L2+ only: Users are engaged in the Product Feedback Forums and user feedback is assessed.</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c>
                  <a:txBody>
                    <a:bodyPr/>
                    <a:lstStyle/>
                    <a:p>
                      <a:pPr indent="0" lvl="0" marL="0" marR="0" rtl="0" algn="l">
                        <a:lnSpc>
                          <a:spcPct val="100000"/>
                        </a:lnSpc>
                        <a:spcBef>
                          <a:spcPts val="0"/>
                        </a:spcBef>
                        <a:spcAft>
                          <a:spcPts val="0"/>
                        </a:spcAft>
                        <a:buClr>
                          <a:srgbClr val="000000"/>
                        </a:buClr>
                        <a:buSzPts val="275"/>
                        <a:buFont typeface="Arial"/>
                        <a:buNone/>
                      </a:pPr>
                      <a:r>
                        <a:rPr lang="en-US" sz="1100" u="none" cap="none" strike="noStrike">
                          <a:solidFill>
                            <a:srgbClr val="0000FF"/>
                          </a:solidFill>
                        </a:rPr>
                        <a:t>Yes, we are working with Geo Polar Blended (GPB) Team</a:t>
                      </a:r>
                      <a:endParaRPr sz="1100" u="none" cap="none" strike="noStrike">
                        <a:solidFill>
                          <a:srgbClr val="0000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r>
              <a:tr h="370850">
                <a:tc>
                  <a:txBody>
                    <a:bodyPr/>
                    <a:lstStyle/>
                    <a:p>
                      <a:pPr indent="0" lvl="0" marL="0" marR="0" rtl="0" algn="l">
                        <a:lnSpc>
                          <a:spcPct val="100000"/>
                        </a:lnSpc>
                        <a:spcBef>
                          <a:spcPts val="0"/>
                        </a:spcBef>
                        <a:spcAft>
                          <a:spcPts val="0"/>
                        </a:spcAft>
                        <a:buClr>
                          <a:schemeClr val="lt1"/>
                        </a:buClr>
                        <a:buSzPts val="350"/>
                        <a:buFont typeface="Arial"/>
                        <a:buNone/>
                      </a:pPr>
                      <a:r>
                        <a:rPr b="1" lang="en-US" sz="1400" u="none" cap="none" strike="noStrike">
                          <a:solidFill>
                            <a:schemeClr val="lt1"/>
                          </a:solidFill>
                        </a:rPr>
                        <a:t>End State</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F81BD"/>
                    </a:solidFill>
                  </a:tcPr>
                </a:tc>
                <a:tc>
                  <a:txBody>
                    <a:bodyPr/>
                    <a:lstStyle/>
                    <a:p>
                      <a:pPr indent="0" lvl="0" marL="0" marR="0" rtl="0" algn="l">
                        <a:lnSpc>
                          <a:spcPct val="100000"/>
                        </a:lnSpc>
                        <a:spcBef>
                          <a:spcPts val="0"/>
                        </a:spcBef>
                        <a:spcAft>
                          <a:spcPts val="0"/>
                        </a:spcAft>
                        <a:buClr>
                          <a:schemeClr val="lt1"/>
                        </a:buClr>
                        <a:buSzPts val="350"/>
                        <a:buFont typeface="Arial"/>
                        <a:buNone/>
                      </a:pPr>
                      <a:r>
                        <a:rPr b="1" lang="en-US" sz="1400" u="none" cap="none" strike="noStrike">
                          <a:solidFill>
                            <a:schemeClr val="lt1"/>
                          </a:solidFill>
                        </a:rPr>
                        <a:t>Assessment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F81BD"/>
                    </a:solidFill>
                  </a:tcPr>
                </a:tc>
              </a:tr>
              <a:tr h="370850">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dk1"/>
                          </a:solidFill>
                          <a:latin typeface="Arial"/>
                          <a:ea typeface="Arial"/>
                          <a:cs typeface="Arial"/>
                          <a:sym typeface="Arial"/>
                        </a:rPr>
                        <a:t>Product performance has been demonstrated through analysis of a small number of independent measurements obtained from select locations, periods, and associated ground truth or field campaign efforts.</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c>
                  <a:txBody>
                    <a:bodyPr/>
                    <a:lstStyle/>
                    <a:p>
                      <a:pPr indent="0" lvl="0" marL="0" marR="0" rtl="0" algn="l">
                        <a:lnSpc>
                          <a:spcPct val="100000"/>
                        </a:lnSpc>
                        <a:spcBef>
                          <a:spcPts val="0"/>
                        </a:spcBef>
                        <a:spcAft>
                          <a:spcPts val="0"/>
                        </a:spcAft>
                        <a:buClr>
                          <a:srgbClr val="000000"/>
                        </a:buClr>
                        <a:buSzPts val="275"/>
                        <a:buFont typeface="Arial"/>
                        <a:buNone/>
                      </a:pPr>
                      <a:r>
                        <a:rPr lang="en-US" sz="1100" u="none" cap="none" strike="noStrike">
                          <a:solidFill>
                            <a:srgbClr val="0000FF"/>
                          </a:solidFill>
                        </a:rPr>
                        <a:t>Yes and more. Analyses have been performed for all FD data for a representative 4-month period and we are confident that these analyses are sufficient to determine the product performance. </a:t>
                      </a:r>
                      <a:endParaRPr sz="1100" u="none" cap="none" strike="noStrike">
                        <a:solidFill>
                          <a:srgbClr val="0000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r>
              <a:tr h="370850">
                <a:tc>
                  <a:txBody>
                    <a:bodyPr/>
                    <a:lstStyle/>
                    <a:p>
                      <a:pPr indent="0" lvl="0" marL="0" marR="0" rtl="0" algn="l">
                        <a:lnSpc>
                          <a:spcPct val="100000"/>
                        </a:lnSpc>
                        <a:spcBef>
                          <a:spcPts val="0"/>
                        </a:spcBef>
                        <a:spcAft>
                          <a:spcPts val="0"/>
                        </a:spcAft>
                        <a:buClr>
                          <a:srgbClr val="000000"/>
                        </a:buClr>
                        <a:buSzPts val="275"/>
                        <a:buFont typeface="Arial"/>
                        <a:buNone/>
                      </a:pPr>
                      <a:r>
                        <a:rPr b="0" i="0" lang="en-US" sz="1100" u="none" cap="none" strike="noStrike">
                          <a:solidFill>
                            <a:schemeClr val="dk1"/>
                          </a:solidFill>
                          <a:latin typeface="Arial"/>
                          <a:ea typeface="Arial"/>
                          <a:cs typeface="Arial"/>
                          <a:sym typeface="Arial"/>
                        </a:rPr>
                        <a:t>Product analysis is sufficient to communicate product performance to users relative to expectations (Performance Baseline).</a:t>
                      </a:r>
                      <a:endParaRPr sz="1100" u="none" cap="none" strike="noStrike">
                        <a:solidFill>
                          <a:schemeClr val="dk1"/>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c>
                  <a:txBody>
                    <a:bodyPr/>
                    <a:lstStyle/>
                    <a:p>
                      <a:pPr indent="0" lvl="0" marL="0" marR="0" rtl="0" algn="l">
                        <a:lnSpc>
                          <a:spcPct val="100000"/>
                        </a:lnSpc>
                        <a:spcBef>
                          <a:spcPts val="0"/>
                        </a:spcBef>
                        <a:spcAft>
                          <a:spcPts val="0"/>
                        </a:spcAft>
                        <a:buClr>
                          <a:srgbClr val="000000"/>
                        </a:buClr>
                        <a:buSzPts val="275"/>
                        <a:buFont typeface="Arial"/>
                        <a:buNone/>
                      </a:pPr>
                      <a:r>
                        <a:rPr lang="en-US" sz="1100" u="none" cap="none" strike="noStrike">
                          <a:solidFill>
                            <a:srgbClr val="0000FF"/>
                          </a:solidFill>
                        </a:rPr>
                        <a:t>Yes.  Analyses show SST is generally within specifications.</a:t>
                      </a:r>
                      <a:endParaRPr sz="1100" u="none" cap="none" strike="noStrike">
                        <a:solidFill>
                          <a:srgbClr val="0000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r>
              <a:tr h="370850">
                <a:tc>
                  <a:txBody>
                    <a:bodyPr/>
                    <a:lstStyle/>
                    <a:p>
                      <a:pPr indent="0" lvl="0" marL="0" marR="0" rtl="0" algn="l">
                        <a:lnSpc>
                          <a:spcPct val="100000"/>
                        </a:lnSpc>
                        <a:spcBef>
                          <a:spcPts val="0"/>
                        </a:spcBef>
                        <a:spcAft>
                          <a:spcPts val="0"/>
                        </a:spcAft>
                        <a:buClr>
                          <a:srgbClr val="000000"/>
                        </a:buClr>
                        <a:buSzPts val="275"/>
                        <a:buFont typeface="Arial"/>
                        <a:buNone/>
                      </a:pPr>
                      <a:r>
                        <a:rPr b="0" i="0" lang="en-US" sz="1100" u="none" cap="none" strike="noStrike">
                          <a:solidFill>
                            <a:schemeClr val="dk1"/>
                          </a:solidFill>
                          <a:latin typeface="Arial"/>
                          <a:ea typeface="Arial"/>
                          <a:cs typeface="Arial"/>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c>
                  <a:txBody>
                    <a:bodyPr/>
                    <a:lstStyle/>
                    <a:p>
                      <a:pPr indent="0" lvl="0" marL="0" marR="0" rtl="0" algn="l">
                        <a:lnSpc>
                          <a:spcPct val="100000"/>
                        </a:lnSpc>
                        <a:spcBef>
                          <a:spcPts val="0"/>
                        </a:spcBef>
                        <a:spcAft>
                          <a:spcPts val="0"/>
                        </a:spcAft>
                        <a:buClr>
                          <a:srgbClr val="000000"/>
                        </a:buClr>
                        <a:buSzPts val="275"/>
                        <a:buFont typeface="Arial"/>
                        <a:buNone/>
                      </a:pPr>
                      <a:r>
                        <a:rPr lang="en-US" sz="1100" u="none" cap="none" strike="noStrike">
                          <a:solidFill>
                            <a:srgbClr val="0000FF"/>
                          </a:solidFill>
                        </a:rPr>
                        <a:t>Yes. See this G19 provisional review, and prior G16/G17/G18 beta and provisional reviews.</a:t>
                      </a:r>
                      <a:endParaRPr sz="1100" u="none" cap="none" strike="noStrike">
                        <a:solidFill>
                          <a:srgbClr val="0000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r>
              <a:tr h="370850">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dk1"/>
                          </a:solidFill>
                          <a:latin typeface="Arial"/>
                          <a:ea typeface="Arial"/>
                          <a:cs typeface="Arial"/>
                          <a:sym typeface="Arial"/>
                        </a:rPr>
                        <a:t>Testing has been fully documented.</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c>
                  <a:txBody>
                    <a:bodyPr/>
                    <a:lstStyle/>
                    <a:p>
                      <a:pPr indent="0" lvl="0" marL="0" marR="0" rtl="0" algn="l">
                        <a:lnSpc>
                          <a:spcPct val="100000"/>
                        </a:lnSpc>
                        <a:spcBef>
                          <a:spcPts val="0"/>
                        </a:spcBef>
                        <a:spcAft>
                          <a:spcPts val="0"/>
                        </a:spcAft>
                        <a:buClr>
                          <a:srgbClr val="000000"/>
                        </a:buClr>
                        <a:buSzPts val="275"/>
                        <a:buFont typeface="Arial"/>
                        <a:buNone/>
                      </a:pPr>
                      <a:r>
                        <a:rPr lang="en-US" sz="1100" u="none" cap="none" strike="noStrike">
                          <a:solidFill>
                            <a:srgbClr val="0000FF"/>
                          </a:solidFill>
                        </a:rPr>
                        <a:t>Yes. See this G19 provisional review, and prior G16/G17/G18 beta and provisional reviews.</a:t>
                      </a:r>
                      <a:endParaRPr sz="1100" u="none" cap="none" strike="noStrike">
                        <a:solidFill>
                          <a:srgbClr val="0000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r>
              <a:tr h="370850">
                <a:tc>
                  <a:txBody>
                    <a:bodyPr/>
                    <a:lstStyle/>
                    <a:p>
                      <a:pPr indent="0" lvl="0" marL="0" marR="0" rtl="0" algn="l">
                        <a:lnSpc>
                          <a:spcPct val="100000"/>
                        </a:lnSpc>
                        <a:spcBef>
                          <a:spcPts val="0"/>
                        </a:spcBef>
                        <a:spcAft>
                          <a:spcPts val="0"/>
                        </a:spcAft>
                        <a:buClr>
                          <a:srgbClr val="000000"/>
                        </a:buClr>
                        <a:buSzPts val="275"/>
                        <a:buFont typeface="Arial"/>
                        <a:buNone/>
                      </a:pPr>
                      <a:r>
                        <a:rPr b="0" i="0" lang="en-US" sz="1100" u="none" cap="none" strike="noStrike">
                          <a:solidFill>
                            <a:schemeClr val="dk1"/>
                          </a:solidFill>
                          <a:latin typeface="Arial"/>
                          <a:ea typeface="Arial"/>
                          <a:cs typeface="Arial"/>
                          <a:sym typeface="Arial"/>
                        </a:rPr>
                        <a:t>Product is ready for operational use and for use in comprehensive cal/val activities and product optimization.</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c>
                  <a:txBody>
                    <a:bodyPr/>
                    <a:lstStyle/>
                    <a:p>
                      <a:pPr indent="0" lvl="0" marL="0" marR="0" rtl="0" algn="l">
                        <a:lnSpc>
                          <a:spcPct val="100000"/>
                        </a:lnSpc>
                        <a:spcBef>
                          <a:spcPts val="0"/>
                        </a:spcBef>
                        <a:spcAft>
                          <a:spcPts val="0"/>
                        </a:spcAft>
                        <a:buClr>
                          <a:srgbClr val="000000"/>
                        </a:buClr>
                        <a:buSzPts val="275"/>
                        <a:buFont typeface="Arial"/>
                        <a:buNone/>
                      </a:pPr>
                      <a:r>
                        <a:rPr lang="en-US" sz="1100" u="none" cap="none" strike="noStrike">
                          <a:solidFill>
                            <a:srgbClr val="0000FF"/>
                          </a:solidFill>
                        </a:rPr>
                        <a:t>Yes. See this G19 provisional review, and prior G16/G17/G18 beta and provisional reviews.</a:t>
                      </a:r>
                      <a:endParaRPr sz="1100" u="none" cap="none" strike="noStrike"/>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9"/>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Arial"/>
              <a:buNone/>
            </a:pPr>
            <a:r>
              <a:rPr lang="en-US">
                <a:extLst>
                  <a:ext uri="http://customooxmlschemas.google.com/">
                    <go:slidesCustomData xmlns:go="http://customooxmlschemas.google.com/" textRoundtripDataId="2"/>
                  </a:ext>
                </a:extLst>
              </a:rPr>
              <a:t>Conclusion</a:t>
            </a:r>
            <a:endParaRPr/>
          </a:p>
        </p:txBody>
      </p:sp>
      <p:sp>
        <p:nvSpPr>
          <p:cNvPr id="383" name="Google Shape;383;p19"/>
          <p:cNvSpPr txBox="1"/>
          <p:nvPr>
            <p:ph idx="1" type="body"/>
          </p:nvPr>
        </p:nvSpPr>
        <p:spPr>
          <a:xfrm>
            <a:off x="2077915" y="1491639"/>
            <a:ext cx="8279423" cy="4460753"/>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640"/>
              </a:spcBef>
              <a:spcAft>
                <a:spcPts val="0"/>
              </a:spcAft>
              <a:buClr>
                <a:schemeClr val="lt1"/>
              </a:buClr>
              <a:buSzPts val="3200"/>
              <a:buFont typeface="Arial"/>
              <a:buChar char="•"/>
            </a:pPr>
            <a:r>
              <a:rPr lang="en-US" sz="2400"/>
              <a:t>As of now, approximately 1% of Baseline L2 SST files/granules contain a corrupted Clear Sky Mask and SST product does not meet product specification if those granules are not identified and removed</a:t>
            </a:r>
            <a:endParaRPr/>
          </a:p>
          <a:p>
            <a:pPr indent="-431800" lvl="0" marL="457200" marR="0" rtl="0" algn="l">
              <a:lnSpc>
                <a:spcPct val="100000"/>
              </a:lnSpc>
              <a:spcBef>
                <a:spcPts val="640"/>
              </a:spcBef>
              <a:spcAft>
                <a:spcPts val="0"/>
              </a:spcAft>
              <a:buClr>
                <a:schemeClr val="lt1"/>
              </a:buClr>
              <a:buSzPts val="3200"/>
              <a:buFont typeface="Arial"/>
              <a:buChar char="•"/>
            </a:pPr>
            <a:r>
              <a:rPr lang="en-US" sz="2400"/>
              <a:t>A removal of corrupted granules brings the quality of the Baseline L2 SST for G-19 within the specification.</a:t>
            </a:r>
            <a:endParaRPr/>
          </a:p>
          <a:p>
            <a:pPr indent="-228600" lvl="1" marL="914400" rtl="0" algn="l">
              <a:lnSpc>
                <a:spcPct val="100000"/>
              </a:lnSpc>
              <a:spcBef>
                <a:spcPts val="560"/>
              </a:spcBef>
              <a:spcAft>
                <a:spcPts val="0"/>
              </a:spcAft>
              <a:buSzPts val="2800"/>
              <a:buNone/>
            </a:pPr>
            <a:r>
              <a:t/>
            </a:r>
            <a:endParaRPr/>
          </a:p>
          <a:p>
            <a:pPr indent="-228600" lvl="0" marL="457200" rtl="0" algn="l">
              <a:lnSpc>
                <a:spcPct val="100000"/>
              </a:lnSpc>
              <a:spcBef>
                <a:spcPts val="640"/>
              </a:spcBef>
              <a:spcAft>
                <a:spcPts val="0"/>
              </a:spcAft>
              <a:buSzPts val="3200"/>
              <a:buNone/>
            </a:pPr>
            <a:r>
              <a:t/>
            </a:r>
            <a:endParaRPr/>
          </a:p>
        </p:txBody>
      </p:sp>
      <p:sp>
        <p:nvSpPr>
          <p:cNvPr id="384" name="Google Shape;384;p19"/>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Arial"/>
              <a:buNone/>
            </a:pPr>
            <a:r>
              <a:rPr lang="en-US"/>
              <a:t>2/19/2025</a:t>
            </a:r>
            <a:endParaRPr/>
          </a:p>
        </p:txBody>
      </p:sp>
      <p:sp>
        <p:nvSpPr>
          <p:cNvPr id="385" name="Google Shape;385;p19"/>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Arial"/>
              <a:buNone/>
            </a:pPr>
            <a:r>
              <a:rPr lang="en-US"/>
              <a:t>G19 SST Provisional Review</a:t>
            </a:r>
            <a:endParaRPr/>
          </a:p>
        </p:txBody>
      </p:sp>
      <p:sp>
        <p:nvSpPr>
          <p:cNvPr id="386" name="Google Shape;386;p19"/>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Arial"/>
              <a:buNone/>
            </a:pPr>
            <a:fld id="{00000000-1234-1234-1234-123412341234}" type="slidenum">
              <a:rPr lang="en-US" sz="1400"/>
              <a:t>‹#›</a:t>
            </a:fld>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5"/>
          <p:cNvSpPr txBox="1"/>
          <p:nvPr>
            <p:ph idx="12" type="sldNum"/>
          </p:nvPr>
        </p:nvSpPr>
        <p:spPr>
          <a:xfrm>
            <a:off x="8077201" y="6356351"/>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300"/>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
        <p:nvSpPr>
          <p:cNvPr id="393" name="Google Shape;393;p25"/>
          <p:cNvSpPr txBox="1"/>
          <p:nvPr/>
        </p:nvSpPr>
        <p:spPr>
          <a:xfrm>
            <a:off x="1951894" y="1761145"/>
            <a:ext cx="5860072" cy="369332"/>
          </a:xfrm>
          <a:prstGeom prst="rect">
            <a:avLst/>
          </a:prstGeom>
          <a:solidFill>
            <a:srgbClr val="00FFFF"/>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230188" lvl="0" marL="230188" marR="0" rtl="0" algn="l">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WRs/ADRs submitted for G16 (still valid for G19)</a:t>
            </a:r>
            <a:endParaRPr/>
          </a:p>
        </p:txBody>
      </p:sp>
      <p:graphicFrame>
        <p:nvGraphicFramePr>
          <p:cNvPr id="394" name="Google Shape;394;p25"/>
          <p:cNvGraphicFramePr/>
          <p:nvPr/>
        </p:nvGraphicFramePr>
        <p:xfrm>
          <a:off x="1951894" y="2130477"/>
          <a:ext cx="3000000" cy="3000000"/>
        </p:xfrm>
        <a:graphic>
          <a:graphicData uri="http://schemas.openxmlformats.org/drawingml/2006/table">
            <a:tbl>
              <a:tblPr>
                <a:noFill/>
                <a:tableStyleId>{EB25F456-D9E8-4958-BFB3-B8B630967AAD}</a:tableStyleId>
              </a:tblPr>
              <a:tblGrid>
                <a:gridCol w="1221675"/>
                <a:gridCol w="3293375"/>
                <a:gridCol w="1196625"/>
                <a:gridCol w="1306900"/>
                <a:gridCol w="1620875"/>
              </a:tblGrid>
              <a:tr h="357925">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solidFill>
                            <a:schemeClr val="lt1"/>
                          </a:solidFill>
                        </a:rPr>
                        <a:t>Title</a:t>
                      </a:r>
                      <a:endParaRPr/>
                    </a:p>
                  </a:txBody>
                  <a:tcPr marT="5825" marB="0" marR="5825" marL="58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solidFill>
                            <a:schemeClr val="lt1"/>
                          </a:solidFill>
                        </a:rPr>
                        <a:t>Description</a:t>
                      </a:r>
                      <a:endParaRPr/>
                    </a:p>
                  </a:txBody>
                  <a:tcPr marT="5825" marB="0" marR="5825" marL="58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solidFill>
                            <a:schemeClr val="lt1"/>
                          </a:solidFill>
                        </a:rPr>
                        <a:t>Status</a:t>
                      </a:r>
                      <a:endParaRPr/>
                    </a:p>
                  </a:txBody>
                  <a:tcPr marT="5825" marB="0" marR="5825" marL="58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solidFill>
                            <a:schemeClr val="lt1"/>
                          </a:solidFill>
                        </a:rPr>
                        <a:t>Planned Mitigation</a:t>
                      </a:r>
                      <a:endParaRPr/>
                    </a:p>
                  </a:txBody>
                  <a:tcPr marT="5825" marB="0" marR="5825" marL="58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solidFill>
                            <a:schemeClr val="lt1"/>
                          </a:solidFill>
                        </a:rPr>
                        <a:t>Current Status</a:t>
                      </a:r>
                      <a:endParaRPr/>
                    </a:p>
                  </a:txBody>
                  <a:tcPr marT="5825" marB="0" marR="5825" marL="58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2"/>
                    </a:solidFill>
                  </a:tcPr>
                </a:tc>
              </a:tr>
              <a:tr h="338025">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solidFill>
                            <a:srgbClr val="000000"/>
                          </a:solidFill>
                        </a:rPr>
                        <a:t>WR3207</a:t>
                      </a:r>
                      <a:endParaRPr/>
                    </a:p>
                  </a:txBody>
                  <a:tcPr marT="5825" marB="0" marR="5825" marL="5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t>SST DQF appears to be incorrect</a:t>
                      </a:r>
                      <a:endParaRPr/>
                    </a:p>
                  </a:txBody>
                  <a:tcPr marT="5825" marB="0" marR="5825" marL="5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solidFill>
                            <a:srgbClr val="000000"/>
                          </a:solidFill>
                        </a:rPr>
                        <a:t>In_Work</a:t>
                      </a:r>
                      <a:endParaRPr b="1" sz="1800" u="none" cap="none" strike="noStrike">
                        <a:solidFill>
                          <a:srgbClr val="000000"/>
                        </a:solidFill>
                      </a:endParaRPr>
                    </a:p>
                  </a:txBody>
                  <a:tcPr marT="5825" marB="0" marR="5825" marL="5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solidFill>
                            <a:srgbClr val="000000"/>
                          </a:solidFill>
                        </a:rPr>
                        <a:t>DO.06</a:t>
                      </a:r>
                      <a:endParaRPr/>
                    </a:p>
                  </a:txBody>
                  <a:tcPr marT="5825" marB="0" marR="5825" marL="5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solidFill>
                            <a:schemeClr val="dk1"/>
                          </a:solidFill>
                        </a:rPr>
                        <a:t>Partially resolved</a:t>
                      </a:r>
                      <a:endParaRPr/>
                    </a:p>
                  </a:txBody>
                  <a:tcPr marT="5825" marB="0" marR="5825" marL="5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r h="389725">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solidFill>
                            <a:srgbClr val="000000"/>
                          </a:solidFill>
                        </a:rPr>
                        <a:t>ADR269 (WR4214)</a:t>
                      </a:r>
                      <a:endParaRPr/>
                    </a:p>
                  </a:txBody>
                  <a:tcPr marT="5825" marB="0" marR="5825" marL="5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t>Anomalies in SST Product</a:t>
                      </a:r>
                      <a:endParaRPr/>
                    </a:p>
                  </a:txBody>
                  <a:tcPr marT="5825" marB="0" marR="5825" marL="5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solidFill>
                            <a:srgbClr val="000000"/>
                          </a:solidFill>
                        </a:rPr>
                        <a:t>In_Work</a:t>
                      </a:r>
                      <a:endParaRPr b="1" sz="1800" u="none" cap="none" strike="noStrike">
                        <a:solidFill>
                          <a:srgbClr val="000000"/>
                        </a:solidFill>
                      </a:endParaRPr>
                    </a:p>
                  </a:txBody>
                  <a:tcPr marT="5825" marB="0" marR="5825" marL="5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solidFill>
                            <a:srgbClr val="000000"/>
                          </a:solidFill>
                        </a:rPr>
                        <a:t>DO.06</a:t>
                      </a:r>
                      <a:endParaRPr/>
                    </a:p>
                  </a:txBody>
                  <a:tcPr marT="5825" marB="0" marR="5825" marL="5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450"/>
                        <a:buFont typeface="Arial"/>
                        <a:buNone/>
                      </a:pPr>
                      <a:r>
                        <a:rPr b="1" lang="en-US" sz="1800" u="none" cap="none" strike="noStrike">
                          <a:solidFill>
                            <a:schemeClr val="dk1"/>
                          </a:solidFill>
                        </a:rPr>
                        <a:t>Partially resolved</a:t>
                      </a:r>
                      <a:endParaRPr b="1" sz="1800" u="none" cap="none" strike="noStrike">
                        <a:solidFill>
                          <a:schemeClr val="dk1"/>
                        </a:solidFill>
                      </a:endParaRPr>
                    </a:p>
                  </a:txBody>
                  <a:tcPr marT="5825" marB="0" marR="5825" marL="5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bl>
          </a:graphicData>
        </a:graphic>
      </p:graphicFrame>
      <p:sp>
        <p:nvSpPr>
          <p:cNvPr id="395" name="Google Shape;395;p25"/>
          <p:cNvSpPr txBox="1"/>
          <p:nvPr>
            <p:ph idx="10" type="dt"/>
          </p:nvPr>
        </p:nvSpPr>
        <p:spPr>
          <a:xfrm>
            <a:off x="609600" y="6356350"/>
            <a:ext cx="2844800" cy="36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Arial"/>
              <a:buNone/>
            </a:pPr>
            <a:r>
              <a:rPr lang="en-US"/>
              <a:t>11/21/2022</a:t>
            </a:r>
            <a:endParaRPr/>
          </a:p>
        </p:txBody>
      </p:sp>
      <p:sp>
        <p:nvSpPr>
          <p:cNvPr id="396" name="Google Shape;396;p25"/>
          <p:cNvSpPr txBox="1"/>
          <p:nvPr>
            <p:ph idx="11" type="ftr"/>
          </p:nvPr>
        </p:nvSpPr>
        <p:spPr>
          <a:xfrm>
            <a:off x="4165600" y="6356350"/>
            <a:ext cx="3860800" cy="36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Arial"/>
              <a:buNone/>
            </a:pPr>
            <a:r>
              <a:rPr lang="en-US"/>
              <a:t>G18 SST Provisional Review</a:t>
            </a:r>
            <a:endParaRPr/>
          </a:p>
        </p:txBody>
      </p:sp>
      <p:sp>
        <p:nvSpPr>
          <p:cNvPr id="397" name="Google Shape;397;p25"/>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Arial"/>
              <a:buNone/>
            </a:pPr>
            <a:r>
              <a:rPr lang="en-US"/>
              <a:t>ADRs/WRs</a:t>
            </a:r>
            <a:endParaRPr/>
          </a:p>
        </p:txBody>
      </p:sp>
      <p:sp>
        <p:nvSpPr>
          <p:cNvPr id="398" name="Google Shape;398;p25"/>
          <p:cNvSpPr txBox="1"/>
          <p:nvPr>
            <p:ph idx="1" type="body"/>
          </p:nvPr>
        </p:nvSpPr>
        <p:spPr>
          <a:xfrm>
            <a:off x="1235432" y="4045752"/>
            <a:ext cx="10027514" cy="811749"/>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640"/>
              </a:spcBef>
              <a:spcAft>
                <a:spcPts val="0"/>
              </a:spcAft>
              <a:buClr>
                <a:schemeClr val="lt1"/>
              </a:buClr>
              <a:buSzPts val="3200"/>
              <a:buFont typeface="Arial"/>
              <a:buChar char="•"/>
            </a:pPr>
            <a:r>
              <a:rPr lang="en-US" sz="2400"/>
              <a:t>These issues do not affect the ACSPO V3.00 G19 SST product.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33136bcfcbd_0_69"/>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Arial"/>
              <a:buNone/>
            </a:pPr>
            <a:r>
              <a:rPr lang="en-US"/>
              <a:t>Path to Full Validation</a:t>
            </a:r>
            <a:endParaRPr/>
          </a:p>
        </p:txBody>
      </p:sp>
      <p:sp>
        <p:nvSpPr>
          <p:cNvPr id="405" name="Google Shape;405;g33136bcfcbd_0_69"/>
          <p:cNvSpPr txBox="1"/>
          <p:nvPr>
            <p:ph idx="1" type="body"/>
          </p:nvPr>
        </p:nvSpPr>
        <p:spPr>
          <a:xfrm>
            <a:off x="609600" y="4113572"/>
            <a:ext cx="10924329" cy="1247876"/>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640"/>
              </a:spcBef>
              <a:spcAft>
                <a:spcPts val="0"/>
              </a:spcAft>
              <a:buClr>
                <a:schemeClr val="lt1"/>
              </a:buClr>
              <a:buSzPts val="3200"/>
              <a:buFont typeface="Arial"/>
              <a:buChar char="•"/>
            </a:pPr>
            <a:r>
              <a:rPr lang="en-US" sz="2400"/>
              <a:t>For Full Validation we will perform the same analysis, but for a longer time period, for G19 in the Goes-East position</a:t>
            </a:r>
            <a:endParaRPr/>
          </a:p>
          <a:p>
            <a:pPr indent="-431800" lvl="0" marL="457200" marR="0" rtl="0" algn="l">
              <a:lnSpc>
                <a:spcPct val="100000"/>
              </a:lnSpc>
              <a:spcBef>
                <a:spcPts val="640"/>
              </a:spcBef>
              <a:spcAft>
                <a:spcPts val="0"/>
              </a:spcAft>
              <a:buClr>
                <a:schemeClr val="lt1"/>
              </a:buClr>
              <a:buSzPts val="3200"/>
              <a:buFont typeface="Arial"/>
              <a:buChar char="•"/>
            </a:pPr>
            <a:r>
              <a:rPr lang="en-US" sz="2400"/>
              <a:t>We also expect feedback from users</a:t>
            </a:r>
            <a:endParaRPr/>
          </a:p>
        </p:txBody>
      </p:sp>
      <p:sp>
        <p:nvSpPr>
          <p:cNvPr id="406" name="Google Shape;406;g33136bcfcbd_0_69"/>
          <p:cNvSpPr txBox="1"/>
          <p:nvPr>
            <p:ph idx="10" type="dt"/>
          </p:nvPr>
        </p:nvSpPr>
        <p:spPr>
          <a:xfrm>
            <a:off x="609600" y="6356350"/>
            <a:ext cx="2844900" cy="36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Arial"/>
              <a:buNone/>
            </a:pPr>
            <a:r>
              <a:rPr lang="en-US"/>
              <a:t>2/19/2025</a:t>
            </a:r>
            <a:endParaRPr/>
          </a:p>
        </p:txBody>
      </p:sp>
      <p:sp>
        <p:nvSpPr>
          <p:cNvPr id="407" name="Google Shape;407;g33136bcfcbd_0_69"/>
          <p:cNvSpPr txBox="1"/>
          <p:nvPr>
            <p:ph idx="11" type="ftr"/>
          </p:nvPr>
        </p:nvSpPr>
        <p:spPr>
          <a:xfrm>
            <a:off x="4165600" y="6356350"/>
            <a:ext cx="3860700" cy="36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Arial"/>
              <a:buNone/>
            </a:pPr>
            <a:r>
              <a:rPr lang="en-US"/>
              <a:t>G19 SST Provisional Review</a:t>
            </a:r>
            <a:endParaRPr/>
          </a:p>
        </p:txBody>
      </p:sp>
      <p:sp>
        <p:nvSpPr>
          <p:cNvPr id="408" name="Google Shape;408;g33136bcfcbd_0_69"/>
          <p:cNvSpPr txBox="1"/>
          <p:nvPr>
            <p:ph idx="12" type="sldNum"/>
          </p:nvPr>
        </p:nvSpPr>
        <p:spPr>
          <a:xfrm>
            <a:off x="8737600" y="6356350"/>
            <a:ext cx="28449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Arial"/>
              <a:buNone/>
            </a:pPr>
            <a:fld id="{00000000-1234-1234-1234-123412341234}" type="slidenum">
              <a:rPr lang="en-US" sz="1400"/>
              <a:t>‹#›</a:t>
            </a:fld>
            <a:endParaRPr sz="1400"/>
          </a:p>
        </p:txBody>
      </p:sp>
      <p:pic>
        <p:nvPicPr>
          <p:cNvPr id="409" name="Google Shape;409;g33136bcfcbd_0_69"/>
          <p:cNvPicPr preferRelativeResize="0"/>
          <p:nvPr/>
        </p:nvPicPr>
        <p:blipFill rotWithShape="1">
          <a:blip r:embed="rId3">
            <a:alphaModFix/>
          </a:blip>
          <a:srcRect b="109122" l="-11458" r="-3815" t="-39775"/>
          <a:stretch/>
        </p:blipFill>
        <p:spPr>
          <a:xfrm>
            <a:off x="0" y="1621694"/>
            <a:ext cx="12116024" cy="955199"/>
          </a:xfrm>
          <a:prstGeom prst="rect">
            <a:avLst/>
          </a:prstGeom>
          <a:noFill/>
          <a:ln>
            <a:noFill/>
          </a:ln>
        </p:spPr>
      </p:pic>
      <p:pic>
        <p:nvPicPr>
          <p:cNvPr id="410" name="Google Shape;410;g33136bcfcbd_0_69"/>
          <p:cNvPicPr preferRelativeResize="0"/>
          <p:nvPr/>
        </p:nvPicPr>
        <p:blipFill rotWithShape="1">
          <a:blip r:embed="rId3">
            <a:alphaModFix/>
          </a:blip>
          <a:srcRect b="0" l="0" r="0" t="0"/>
          <a:stretch/>
        </p:blipFill>
        <p:spPr>
          <a:xfrm>
            <a:off x="1997566" y="1496552"/>
            <a:ext cx="7848023" cy="2326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33136bcfcbd_0_1"/>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Arial"/>
              <a:buNone/>
            </a:pPr>
            <a:r>
              <a:rPr lang="en-US"/>
              <a:t>Summary and Recommendations</a:t>
            </a:r>
            <a:endParaRPr/>
          </a:p>
        </p:txBody>
      </p:sp>
      <p:sp>
        <p:nvSpPr>
          <p:cNvPr id="417" name="Google Shape;417;g33136bcfcbd_0_1"/>
          <p:cNvSpPr txBox="1"/>
          <p:nvPr>
            <p:ph idx="1" type="body"/>
          </p:nvPr>
        </p:nvSpPr>
        <p:spPr>
          <a:xfrm>
            <a:off x="609550" y="1583958"/>
            <a:ext cx="10972800" cy="4526100"/>
          </a:xfrm>
          <a:prstGeom prst="rect">
            <a:avLst/>
          </a:prstGeom>
          <a:noFill/>
          <a:ln>
            <a:noFill/>
          </a:ln>
        </p:spPr>
        <p:txBody>
          <a:bodyPr anchorCtr="0" anchor="t" bIns="91425" lIns="91425" spcFirstLastPara="1" rIns="91425" wrap="square" tIns="91425">
            <a:noAutofit/>
          </a:bodyPr>
          <a:lstStyle/>
          <a:p>
            <a:pPr indent="-431800" lvl="0" marL="457200" rtl="0" algn="l">
              <a:lnSpc>
                <a:spcPct val="100000"/>
              </a:lnSpc>
              <a:spcBef>
                <a:spcPts val="640"/>
              </a:spcBef>
              <a:spcAft>
                <a:spcPts val="0"/>
              </a:spcAft>
              <a:buSzPts val="3200"/>
              <a:buChar char="•"/>
            </a:pPr>
            <a:r>
              <a:rPr lang="en-US" sz="2400"/>
              <a:t>The AWG SST Team believes that the GOES-19 SST Baseline Product has reached Provisional Maturity </a:t>
            </a:r>
            <a:r>
              <a:rPr i="1" lang="en-US" sz="2400">
                <a:solidFill>
                  <a:srgbClr val="FFFF00"/>
                </a:solidFill>
              </a:rPr>
              <a:t>excluding </a:t>
            </a:r>
            <a:r>
              <a:rPr i="1" lang="en-US" sz="2400">
                <a:solidFill>
                  <a:srgbClr val="FFFF00"/>
                </a:solidFill>
              </a:rPr>
              <a:t>anomalously</a:t>
            </a:r>
            <a:r>
              <a:rPr i="1" lang="en-US" sz="2400">
                <a:solidFill>
                  <a:srgbClr val="FFFF00"/>
                </a:solidFill>
              </a:rPr>
              <a:t> processed files</a:t>
            </a:r>
            <a:endParaRPr i="1" sz="2400">
              <a:solidFill>
                <a:srgbClr val="FFFF00"/>
              </a:solidFill>
            </a:endParaRPr>
          </a:p>
          <a:p>
            <a:pPr indent="-431800" lvl="0" marL="457200" rtl="0" algn="l">
              <a:lnSpc>
                <a:spcPct val="100000"/>
              </a:lnSpc>
              <a:spcBef>
                <a:spcPts val="640"/>
              </a:spcBef>
              <a:spcAft>
                <a:spcPts val="0"/>
              </a:spcAft>
              <a:buSzPts val="3200"/>
              <a:buChar char="•"/>
            </a:pPr>
            <a:r>
              <a:rPr lang="en-US" sz="2400">
                <a:extLst>
                  <a:ext uri="http://customooxmlschemas.google.com/">
                    <go:slidesCustomData xmlns:go="http://customooxmlschemas.google.com/" textRoundtripDataId="3"/>
                  </a:ext>
                </a:extLst>
              </a:rPr>
              <a:t>Our recommendation is to retire Baseline L2 SST for ABI and replace it with the Enterprise ACSPO SST v 3.00 for ABI, which was delivered to ASSISTT on January 14, and we expect production at OSPO to start in 2025 for G19 and G18</a:t>
            </a:r>
            <a:endParaRPr/>
          </a:p>
          <a:p>
            <a:pPr indent="-431800" lvl="0" marL="457200" rtl="0" algn="l">
              <a:lnSpc>
                <a:spcPct val="100000"/>
              </a:lnSpc>
              <a:spcBef>
                <a:spcPts val="640"/>
              </a:spcBef>
              <a:spcAft>
                <a:spcPts val="0"/>
              </a:spcAft>
              <a:buSzPts val="3200"/>
              <a:buChar char="•"/>
            </a:pPr>
            <a:r>
              <a:rPr lang="en-US" sz="2400">
                <a:extLst>
                  <a:ext uri="http://customooxmlschemas.google.com/">
                    <go:slidesCustomData xmlns:go="http://customooxmlschemas.google.com/" textRoundtripDataId="4"/>
                  </a:ext>
                </a:extLst>
              </a:rPr>
              <a:t>Remaining issues with G19 Baseline L2 SST will be addressed by transition to ACSPO SST</a:t>
            </a:r>
            <a:endParaRPr sz="2400"/>
          </a:p>
        </p:txBody>
      </p:sp>
      <p:sp>
        <p:nvSpPr>
          <p:cNvPr id="418" name="Google Shape;418;g33136bcfcbd_0_1"/>
          <p:cNvSpPr txBox="1"/>
          <p:nvPr>
            <p:ph idx="10" type="dt"/>
          </p:nvPr>
        </p:nvSpPr>
        <p:spPr>
          <a:xfrm>
            <a:off x="609600" y="6356350"/>
            <a:ext cx="2844900" cy="36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Arial"/>
              <a:buNone/>
            </a:pPr>
            <a:r>
              <a:rPr lang="en-US"/>
              <a:t>2/19/2025</a:t>
            </a:r>
            <a:endParaRPr/>
          </a:p>
        </p:txBody>
      </p:sp>
      <p:sp>
        <p:nvSpPr>
          <p:cNvPr id="419" name="Google Shape;419;g33136bcfcbd_0_1"/>
          <p:cNvSpPr txBox="1"/>
          <p:nvPr>
            <p:ph idx="11" type="ftr"/>
          </p:nvPr>
        </p:nvSpPr>
        <p:spPr>
          <a:xfrm>
            <a:off x="4165600" y="6356350"/>
            <a:ext cx="3860700" cy="36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Arial"/>
              <a:buNone/>
            </a:pPr>
            <a:r>
              <a:rPr lang="en-US"/>
              <a:t>G19 SST Provisional Review</a:t>
            </a:r>
            <a:endParaRPr/>
          </a:p>
        </p:txBody>
      </p:sp>
      <p:sp>
        <p:nvSpPr>
          <p:cNvPr id="420" name="Google Shape;420;g33136bcfcbd_0_1"/>
          <p:cNvSpPr txBox="1"/>
          <p:nvPr>
            <p:ph idx="12" type="sldNum"/>
          </p:nvPr>
        </p:nvSpPr>
        <p:spPr>
          <a:xfrm>
            <a:off x="8737600" y="6356350"/>
            <a:ext cx="28449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Arial"/>
              <a:buNone/>
            </a:pPr>
            <a:fld id="{00000000-1234-1234-1234-123412341234}" type="slidenum">
              <a:rPr lang="en-US" sz="1400"/>
              <a:t>‹#›</a:t>
            </a:fld>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
          <p:cNvSpPr txBox="1"/>
          <p:nvPr>
            <p:ph type="title"/>
          </p:nvPr>
        </p:nvSpPr>
        <p:spPr>
          <a:xfrm>
            <a:off x="1981200" y="-46038"/>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Calibri"/>
              <a:buNone/>
            </a:pPr>
            <a:r>
              <a:rPr b="1" lang="en-US" sz="3200">
                <a:solidFill>
                  <a:schemeClr val="lt1"/>
                </a:solidFill>
              </a:rPr>
              <a:t>Baseline Product Overview</a:t>
            </a:r>
            <a:endParaRPr b="1" sz="3200">
              <a:solidFill>
                <a:schemeClr val="lt1"/>
              </a:solidFill>
            </a:endParaRPr>
          </a:p>
        </p:txBody>
      </p:sp>
      <p:sp>
        <p:nvSpPr>
          <p:cNvPr id="172" name="Google Shape;172;p3"/>
          <p:cNvSpPr txBox="1"/>
          <p:nvPr>
            <p:ph idx="1" type="body"/>
          </p:nvPr>
        </p:nvSpPr>
        <p:spPr>
          <a:xfrm>
            <a:off x="266787" y="1199215"/>
            <a:ext cx="4084215" cy="4701619"/>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640"/>
              </a:spcBef>
              <a:spcAft>
                <a:spcPts val="0"/>
              </a:spcAft>
              <a:buSzPts val="1600"/>
              <a:buChar char="•"/>
            </a:pPr>
            <a:r>
              <a:rPr lang="en-US" sz="1600"/>
              <a:t>Baseline SST Product:</a:t>
            </a:r>
            <a:endParaRPr sz="1600"/>
          </a:p>
          <a:p>
            <a:pPr indent="-290513" lvl="1" marL="803275" rtl="0" algn="l">
              <a:lnSpc>
                <a:spcPct val="100000"/>
              </a:lnSpc>
              <a:spcBef>
                <a:spcPts val="0"/>
              </a:spcBef>
              <a:spcAft>
                <a:spcPts val="0"/>
              </a:spcAft>
              <a:buSzPts val="1600"/>
              <a:buChar char="–"/>
            </a:pPr>
            <a:r>
              <a:rPr lang="en-US" sz="1600"/>
              <a:t>Uses Binary Cloud Mask “Confidently Clear” from Cloud Team as well as individual cloud tests</a:t>
            </a:r>
            <a:endParaRPr sz="1600"/>
          </a:p>
          <a:p>
            <a:pPr indent="-290513" lvl="1" marL="803275" rtl="0" algn="l">
              <a:lnSpc>
                <a:spcPct val="100000"/>
              </a:lnSpc>
              <a:spcBef>
                <a:spcPts val="0"/>
              </a:spcBef>
              <a:spcAft>
                <a:spcPts val="0"/>
              </a:spcAft>
              <a:buSzPts val="1600"/>
              <a:buChar char="–"/>
            </a:pPr>
            <a:r>
              <a:rPr lang="en-US" sz="1600"/>
              <a:t>Additionally Performs SST QC</a:t>
            </a:r>
            <a:endParaRPr sz="1600"/>
          </a:p>
          <a:p>
            <a:pPr indent="-290513" lvl="1" marL="803275" rtl="0" algn="l">
              <a:lnSpc>
                <a:spcPct val="100000"/>
              </a:lnSpc>
              <a:spcBef>
                <a:spcPts val="0"/>
              </a:spcBef>
              <a:spcAft>
                <a:spcPts val="0"/>
              </a:spcAft>
              <a:buSzPts val="1600"/>
              <a:buChar char="–"/>
            </a:pPr>
            <a:r>
              <a:rPr lang="en-US" sz="1600"/>
              <a:t>Employs regression trained against quality controlled </a:t>
            </a:r>
            <a:r>
              <a:rPr i="1" lang="en-US" sz="1600"/>
              <a:t>in situ </a:t>
            </a:r>
            <a:r>
              <a:rPr lang="en-US" sz="1600"/>
              <a:t>data </a:t>
            </a:r>
            <a:endParaRPr/>
          </a:p>
          <a:p>
            <a:pPr indent="-290513" lvl="1" marL="803275" rtl="0" algn="l">
              <a:lnSpc>
                <a:spcPct val="100000"/>
              </a:lnSpc>
              <a:spcBef>
                <a:spcPts val="0"/>
              </a:spcBef>
              <a:spcAft>
                <a:spcPts val="0"/>
              </a:spcAft>
              <a:buSzPts val="1600"/>
              <a:buChar char="–"/>
            </a:pPr>
            <a:r>
              <a:rPr lang="en-US" sz="1600"/>
              <a:t>Uses 11(8.5µm), 13(10.3µm), 14(11.2), &amp;15(12.3µm) bands</a:t>
            </a:r>
            <a:endParaRPr sz="1600"/>
          </a:p>
          <a:p>
            <a:pPr indent="-330200" lvl="0" marL="457200" rtl="0" algn="l">
              <a:lnSpc>
                <a:spcPct val="100000"/>
              </a:lnSpc>
              <a:spcBef>
                <a:spcPts val="1200"/>
              </a:spcBef>
              <a:spcAft>
                <a:spcPts val="0"/>
              </a:spcAft>
              <a:buSzPts val="1600"/>
              <a:buChar char="•"/>
            </a:pPr>
            <a:r>
              <a:rPr lang="en-US" sz="1600"/>
              <a:t>Processes all 10min FD data and aggregates them into 1hr composites</a:t>
            </a:r>
            <a:endParaRPr sz="1600"/>
          </a:p>
          <a:p>
            <a:pPr indent="-330200" lvl="0" marL="457200" rtl="0" algn="l">
              <a:lnSpc>
                <a:spcPct val="100000"/>
              </a:lnSpc>
              <a:spcBef>
                <a:spcPts val="1200"/>
              </a:spcBef>
              <a:spcAft>
                <a:spcPts val="0"/>
              </a:spcAft>
              <a:buSzPts val="1600"/>
              <a:buChar char="•"/>
            </a:pPr>
            <a:r>
              <a:rPr lang="en-US" sz="1600"/>
              <a:t>Only L2 baseline product is available (no gridded L3 produced)</a:t>
            </a:r>
            <a:endParaRPr sz="1600"/>
          </a:p>
          <a:p>
            <a:pPr indent="-330200" lvl="0" marL="457200" rtl="0" algn="l">
              <a:lnSpc>
                <a:spcPct val="100000"/>
              </a:lnSpc>
              <a:spcBef>
                <a:spcPts val="1200"/>
              </a:spcBef>
              <a:spcAft>
                <a:spcPts val="0"/>
              </a:spcAft>
              <a:buSzPts val="1600"/>
              <a:buChar char="•"/>
            </a:pPr>
            <a:r>
              <a:rPr lang="en-US" sz="1600"/>
              <a:t>Open ocean only (no internal water, like Great Lakes)</a:t>
            </a:r>
            <a:endParaRPr/>
          </a:p>
          <a:p>
            <a:pPr indent="-330200" lvl="0" marL="457200" rtl="0" algn="l">
              <a:lnSpc>
                <a:spcPct val="100000"/>
              </a:lnSpc>
              <a:spcBef>
                <a:spcPts val="1200"/>
              </a:spcBef>
              <a:spcAft>
                <a:spcPts val="0"/>
              </a:spcAft>
              <a:buSzPts val="1600"/>
              <a:buChar char="•"/>
            </a:pPr>
            <a:r>
              <a:rPr lang="en-US" sz="1600"/>
              <a:t>No downstream products affected by SST</a:t>
            </a:r>
            <a:endParaRPr sz="1600"/>
          </a:p>
        </p:txBody>
      </p:sp>
      <p:sp>
        <p:nvSpPr>
          <p:cNvPr id="173" name="Google Shape;173;p3"/>
          <p:cNvSpPr txBox="1"/>
          <p:nvPr>
            <p:ph idx="12" type="sldNum"/>
          </p:nvPr>
        </p:nvSpPr>
        <p:spPr>
          <a:xfrm>
            <a:off x="807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Calibri"/>
              <a:buNone/>
            </a:pPr>
            <a:fld id="{00000000-1234-1234-1234-123412341234}" type="slidenum">
              <a:rPr lang="en-US"/>
              <a:t>‹#›</a:t>
            </a:fld>
            <a:endParaRPr/>
          </a:p>
        </p:txBody>
      </p:sp>
      <p:sp>
        <p:nvSpPr>
          <p:cNvPr id="174" name="Google Shape;174;p3"/>
          <p:cNvSpPr txBox="1"/>
          <p:nvPr/>
        </p:nvSpPr>
        <p:spPr>
          <a:xfrm>
            <a:off x="6339261" y="5801824"/>
            <a:ext cx="3321871" cy="61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9900"/>
                </a:solidFill>
                <a:latin typeface="Arial"/>
                <a:ea typeface="Arial"/>
                <a:cs typeface="Arial"/>
                <a:sym typeface="Arial"/>
              </a:rPr>
              <a:t>Example 1hr composite SST FD Image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9900"/>
                </a:solidFill>
                <a:latin typeface="Arial"/>
                <a:ea typeface="Arial"/>
                <a:cs typeface="Arial"/>
                <a:sym typeface="Arial"/>
              </a:rPr>
              <a:t>on 15 Dec 2024 @23.00UTC</a:t>
            </a:r>
            <a:endParaRPr b="0" i="0" sz="1400" u="none" cap="none" strike="noStrike">
              <a:solidFill>
                <a:srgbClr val="FF9900"/>
              </a:solidFill>
              <a:latin typeface="Arial"/>
              <a:ea typeface="Arial"/>
              <a:cs typeface="Arial"/>
              <a:sym typeface="Arial"/>
            </a:endParaRPr>
          </a:p>
        </p:txBody>
      </p:sp>
      <p:sp>
        <p:nvSpPr>
          <p:cNvPr id="175" name="Google Shape;175;p3"/>
          <p:cNvSpPr txBox="1"/>
          <p:nvPr>
            <p:ph idx="10" type="dt"/>
          </p:nvPr>
        </p:nvSpPr>
        <p:spPr>
          <a:xfrm>
            <a:off x="609601" y="6356351"/>
            <a:ext cx="2844799" cy="3651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lang="en-US"/>
              <a:t>2/19/2025</a:t>
            </a:r>
            <a:endParaRPr/>
          </a:p>
        </p:txBody>
      </p:sp>
      <p:sp>
        <p:nvSpPr>
          <p:cNvPr id="176" name="Google Shape;176;p3"/>
          <p:cNvSpPr txBox="1"/>
          <p:nvPr>
            <p:ph idx="11" type="ftr"/>
          </p:nvPr>
        </p:nvSpPr>
        <p:spPr>
          <a:xfrm>
            <a:off x="4165600" y="6356351"/>
            <a:ext cx="3860800" cy="3651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Calibri"/>
              <a:buNone/>
            </a:pPr>
            <a:r>
              <a:rPr lang="en-US"/>
              <a:t>G19 SST Provisional Review</a:t>
            </a:r>
            <a:endParaRPr/>
          </a:p>
        </p:txBody>
      </p:sp>
      <p:pic>
        <p:nvPicPr>
          <p:cNvPr id="177" name="Google Shape;177;p3"/>
          <p:cNvPicPr preferRelativeResize="0"/>
          <p:nvPr/>
        </p:nvPicPr>
        <p:blipFill rotWithShape="1">
          <a:blip r:embed="rId3">
            <a:alphaModFix/>
          </a:blip>
          <a:srcRect b="0" l="0" r="0" t="0"/>
          <a:stretch/>
        </p:blipFill>
        <p:spPr>
          <a:xfrm>
            <a:off x="4837112" y="901496"/>
            <a:ext cx="6758541" cy="49003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
          <p:cNvSpPr txBox="1"/>
          <p:nvPr>
            <p:ph type="title"/>
          </p:nvPr>
        </p:nvSpPr>
        <p:spPr>
          <a:xfrm>
            <a:off x="838200" y="80207"/>
            <a:ext cx="10515600"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lt1"/>
              </a:buClr>
              <a:buSzPts val="3600"/>
              <a:buFont typeface="Calibri"/>
              <a:buNone/>
            </a:pPr>
            <a:r>
              <a:rPr b="1" lang="en-US">
                <a:solidFill>
                  <a:schemeClr val="lt1"/>
                </a:solidFill>
              </a:rPr>
              <a:t>Summary of GOES-19 ABI L2+ SST</a:t>
            </a:r>
            <a:br>
              <a:rPr b="1" lang="en-US">
                <a:solidFill>
                  <a:schemeClr val="lt1"/>
                </a:solidFill>
              </a:rPr>
            </a:br>
            <a:r>
              <a:rPr b="1" lang="en-US">
                <a:solidFill>
                  <a:schemeClr val="lt1"/>
                </a:solidFill>
              </a:rPr>
              <a:t>status on Jan 2025</a:t>
            </a:r>
            <a:endParaRPr/>
          </a:p>
        </p:txBody>
      </p:sp>
      <p:sp>
        <p:nvSpPr>
          <p:cNvPr id="183" name="Google Shape;183;p4"/>
          <p:cNvSpPr txBox="1"/>
          <p:nvPr>
            <p:ph idx="1" type="body"/>
          </p:nvPr>
        </p:nvSpPr>
        <p:spPr>
          <a:xfrm>
            <a:off x="503583" y="1212575"/>
            <a:ext cx="11383617" cy="5174974"/>
          </a:xfrm>
          <a:prstGeom prst="rect">
            <a:avLst/>
          </a:prstGeom>
          <a:noFill/>
          <a:ln>
            <a:noFill/>
          </a:ln>
        </p:spPr>
        <p:txBody>
          <a:bodyPr anchorCtr="0" anchor="t" bIns="45700" lIns="91425" spcFirstLastPara="1" rIns="91425" wrap="square" tIns="45700">
            <a:normAutofit lnSpcReduction="10000"/>
          </a:bodyPr>
          <a:lstStyle/>
          <a:p>
            <a:pPr indent="-171450" lvl="0" marL="400050" rtl="0" algn="l">
              <a:lnSpc>
                <a:spcPct val="90000"/>
              </a:lnSpc>
              <a:spcBef>
                <a:spcPts val="0"/>
              </a:spcBef>
              <a:spcAft>
                <a:spcPts val="0"/>
              </a:spcAft>
              <a:buClr>
                <a:schemeClr val="lt1"/>
              </a:buClr>
              <a:buSzPts val="1800"/>
              <a:buFont typeface="Arial"/>
              <a:buNone/>
            </a:pPr>
            <a:r>
              <a:t/>
            </a:r>
            <a:endParaRPr sz="1800"/>
          </a:p>
          <a:p>
            <a:pPr indent="-285750" lvl="0" marL="285750" rtl="0" algn="l">
              <a:lnSpc>
                <a:spcPct val="90000"/>
              </a:lnSpc>
              <a:spcBef>
                <a:spcPts val="1000"/>
              </a:spcBef>
              <a:spcAft>
                <a:spcPts val="0"/>
              </a:spcAft>
              <a:buClr>
                <a:schemeClr val="lt1"/>
              </a:buClr>
              <a:buSzPts val="1800"/>
              <a:buFont typeface="Arial"/>
              <a:buChar char="•"/>
            </a:pPr>
            <a:r>
              <a:rPr lang="en-US" sz="1800"/>
              <a:t>The GOES-19 L2 Baseline SST official product name is ‘ABI L2 Sea Surface (Skin) Temperature’ consists of 24 hourly NetCDF files per day, containing two data layers: </a:t>
            </a:r>
            <a:r>
              <a:rPr b="1" lang="en-US" sz="1800"/>
              <a:t>‘The ABI L2+ Sea Surface (Skin) Temperature</a:t>
            </a:r>
            <a:r>
              <a:rPr lang="en-US" sz="1800"/>
              <a:t>’ and  ‘</a:t>
            </a:r>
            <a:r>
              <a:rPr b="1" lang="en-US" sz="1800"/>
              <a:t>ABI L2+ Sea Surface (Skin) Temperature data quality flags’</a:t>
            </a:r>
            <a:endParaRPr sz="1800"/>
          </a:p>
          <a:p>
            <a:pPr indent="-285750" lvl="0" marL="285750" rtl="0" algn="l">
              <a:lnSpc>
                <a:spcPct val="90000"/>
              </a:lnSpc>
              <a:spcBef>
                <a:spcPts val="1000"/>
              </a:spcBef>
              <a:spcAft>
                <a:spcPts val="0"/>
              </a:spcAft>
              <a:buClr>
                <a:schemeClr val="lt1"/>
              </a:buClr>
              <a:buSzPts val="1800"/>
              <a:buFont typeface="Arial"/>
              <a:buChar char="•"/>
            </a:pPr>
            <a:r>
              <a:rPr lang="en-US" sz="1800"/>
              <a:t>The BASELINE L2 SST data for the period from 2024-09-26 to 2025-01-31 (127 days, 127*24=3048 possible L2 files/granules ) was  studied for the purposes of SST Quality Analysis: </a:t>
            </a:r>
            <a:endParaRPr/>
          </a:p>
          <a:p>
            <a:pPr indent="-285750" lvl="0" marL="285750" rtl="0" algn="l">
              <a:lnSpc>
                <a:spcPct val="90000"/>
              </a:lnSpc>
              <a:spcBef>
                <a:spcPts val="1000"/>
              </a:spcBef>
              <a:spcAft>
                <a:spcPts val="0"/>
              </a:spcAft>
              <a:buClr>
                <a:schemeClr val="lt1"/>
              </a:buClr>
              <a:buSzPts val="1800"/>
              <a:buFont typeface="Arial"/>
              <a:buChar char="•"/>
            </a:pPr>
            <a:r>
              <a:rPr lang="en-US" sz="1800"/>
              <a:t>Total number of the readable SST granules  is </a:t>
            </a:r>
            <a:r>
              <a:rPr b="1" lang="en-US" sz="1800"/>
              <a:t>2945, </a:t>
            </a:r>
            <a:r>
              <a:rPr lang="en-US" sz="1800"/>
              <a:t>remaining granules are missing or unreadable</a:t>
            </a:r>
            <a:endParaRPr/>
          </a:p>
          <a:p>
            <a:pPr indent="-285750" lvl="0" marL="285750" rtl="0" algn="l">
              <a:lnSpc>
                <a:spcPct val="90000"/>
              </a:lnSpc>
              <a:spcBef>
                <a:spcPts val="1000"/>
              </a:spcBef>
              <a:spcAft>
                <a:spcPts val="0"/>
              </a:spcAft>
              <a:buClr>
                <a:schemeClr val="lt1"/>
              </a:buClr>
              <a:buSzPts val="1800"/>
              <a:buFont typeface="Arial"/>
              <a:buChar char="•"/>
            </a:pPr>
            <a:r>
              <a:rPr lang="en-US" sz="1800"/>
              <a:t>We have found four unreadable files with a broken names: </a:t>
            </a:r>
            <a:br>
              <a:rPr lang="en-US" sz="1800"/>
            </a:br>
            <a:r>
              <a:rPr lang="en-US" sz="1800"/>
              <a:t>OR_ABI-L2-SSTF-M6_G19_s</a:t>
            </a:r>
            <a:r>
              <a:rPr lang="en-US" sz="1800">
                <a:solidFill>
                  <a:schemeClr val="dk1"/>
                </a:solidFill>
                <a:highlight>
                  <a:srgbClr val="FFFF00"/>
                </a:highlight>
              </a:rPr>
              <a:t>2000</a:t>
            </a:r>
            <a:r>
              <a:rPr lang="en-US" sz="1800"/>
              <a:t>0011200000_e</a:t>
            </a:r>
            <a:r>
              <a:rPr lang="en-US" sz="1800">
                <a:solidFill>
                  <a:schemeClr val="dk1"/>
                </a:solidFill>
                <a:highlight>
                  <a:srgbClr val="FFFF00"/>
                </a:highlight>
              </a:rPr>
              <a:t>2024</a:t>
            </a:r>
            <a:r>
              <a:rPr lang="en-US" sz="1800"/>
              <a:t>3591409513_c20243591410479.nc,</a:t>
            </a:r>
            <a:br>
              <a:rPr lang="en-US" sz="1800"/>
            </a:br>
            <a:r>
              <a:rPr lang="en-US" sz="1800"/>
              <a:t>OR_ABI-L2-SSTF-M6_G19_s</a:t>
            </a:r>
            <a:r>
              <a:rPr lang="en-US" sz="1800">
                <a:solidFill>
                  <a:schemeClr val="dk1"/>
                </a:solidFill>
                <a:highlight>
                  <a:srgbClr val="FFFF00"/>
                </a:highlight>
              </a:rPr>
              <a:t>2000</a:t>
            </a:r>
            <a:r>
              <a:rPr lang="en-US" sz="1800"/>
              <a:t>0011200000_e</a:t>
            </a:r>
            <a:r>
              <a:rPr lang="en-US" sz="1800">
                <a:solidFill>
                  <a:schemeClr val="dk1"/>
                </a:solidFill>
                <a:highlight>
                  <a:srgbClr val="FFFF00"/>
                </a:highlight>
              </a:rPr>
              <a:t>2024</a:t>
            </a:r>
            <a:r>
              <a:rPr lang="en-US" sz="1800"/>
              <a:t>3591409513_c20243591410479.nc,</a:t>
            </a:r>
            <a:br>
              <a:rPr lang="en-US" sz="1800"/>
            </a:br>
            <a:r>
              <a:rPr lang="en-US" sz="1800"/>
              <a:t>OR_ABI-L2-SSTF-M6_G19_s</a:t>
            </a:r>
            <a:r>
              <a:rPr lang="en-US" sz="1800">
                <a:solidFill>
                  <a:schemeClr val="dk1"/>
                </a:solidFill>
                <a:highlight>
                  <a:srgbClr val="FFFF00"/>
                </a:highlight>
              </a:rPr>
              <a:t>2000</a:t>
            </a:r>
            <a:r>
              <a:rPr lang="en-US" sz="1800"/>
              <a:t>0011200000_e</a:t>
            </a:r>
            <a:r>
              <a:rPr lang="en-US" sz="1800">
                <a:solidFill>
                  <a:schemeClr val="dk1"/>
                </a:solidFill>
                <a:highlight>
                  <a:srgbClr val="FFFF00"/>
                </a:highlight>
              </a:rPr>
              <a:t>2024</a:t>
            </a:r>
            <a:r>
              <a:rPr lang="en-US" sz="1800"/>
              <a:t>3590109511_c20243590112399.nc,</a:t>
            </a:r>
            <a:br>
              <a:rPr lang="en-US" sz="1800"/>
            </a:br>
            <a:r>
              <a:rPr lang="en-US" sz="1800"/>
              <a:t>OR_ABI-L2-SSTF-M6_G19_s</a:t>
            </a:r>
            <a:r>
              <a:rPr lang="en-US" sz="1800">
                <a:solidFill>
                  <a:schemeClr val="dk1"/>
                </a:solidFill>
                <a:highlight>
                  <a:srgbClr val="FFFF00"/>
                </a:highlight>
              </a:rPr>
              <a:t>2000</a:t>
            </a:r>
            <a:r>
              <a:rPr lang="en-US" sz="1800"/>
              <a:t>0011200000_e</a:t>
            </a:r>
            <a:r>
              <a:rPr lang="en-US" sz="1800">
                <a:solidFill>
                  <a:schemeClr val="dk1"/>
                </a:solidFill>
                <a:highlight>
                  <a:srgbClr val="FFFF00"/>
                </a:highlight>
              </a:rPr>
              <a:t>2024</a:t>
            </a:r>
            <a:r>
              <a:rPr lang="en-US" sz="1800"/>
              <a:t>3590109511_c20243590112399.nc,</a:t>
            </a:r>
            <a:br>
              <a:rPr lang="en-US" sz="1800"/>
            </a:br>
            <a:r>
              <a:rPr lang="en-US" sz="1800"/>
              <a:t>where _s20XXX is the granule start timestamp, _e20XXXX is the granule end timestamp and _s20XXX is the granule creation timestamp.</a:t>
            </a:r>
            <a:endParaRPr/>
          </a:p>
          <a:p>
            <a:pPr indent="-285750" lvl="0" marL="285750" rtl="0" algn="l">
              <a:lnSpc>
                <a:spcPct val="90000"/>
              </a:lnSpc>
              <a:spcBef>
                <a:spcPts val="1000"/>
              </a:spcBef>
              <a:spcAft>
                <a:spcPts val="0"/>
              </a:spcAft>
              <a:buClr>
                <a:schemeClr val="lt1"/>
              </a:buClr>
              <a:buSzPts val="1800"/>
              <a:buFont typeface="Arial"/>
              <a:buChar char="•"/>
            </a:pPr>
            <a:r>
              <a:rPr lang="en-US" sz="1800"/>
              <a:t>We have found that 38 granules out of 2945 (~1.3%) have corrupted ‘</a:t>
            </a:r>
            <a:r>
              <a:rPr b="1" lang="en-US" sz="1800"/>
              <a:t>ABI L2+ Sea Surface (Skin) Temperature data quality flags’</a:t>
            </a:r>
            <a:r>
              <a:rPr lang="en-US" sz="1800"/>
              <a:t> layer, which makes those granules unusable for SST purposes </a:t>
            </a:r>
            <a:endParaRPr/>
          </a:p>
          <a:p>
            <a:pPr indent="-285750" lvl="0" marL="285750" rtl="0" algn="l">
              <a:lnSpc>
                <a:spcPct val="90000"/>
              </a:lnSpc>
              <a:spcBef>
                <a:spcPts val="1000"/>
              </a:spcBef>
              <a:spcAft>
                <a:spcPts val="0"/>
              </a:spcAft>
              <a:buClr>
                <a:srgbClr val="FFFF00"/>
              </a:buClr>
              <a:buSzPts val="1800"/>
              <a:buFont typeface="Noto Sans Symbols"/>
              <a:buChar char="✔"/>
            </a:pPr>
            <a:r>
              <a:rPr lang="en-US" sz="1800">
                <a:solidFill>
                  <a:srgbClr val="FFFF00"/>
                </a:solidFill>
              </a:rPr>
              <a:t>The problem with corrupted </a:t>
            </a:r>
            <a:r>
              <a:rPr b="1" lang="en-US" sz="1800">
                <a:solidFill>
                  <a:srgbClr val="FFFF00"/>
                </a:solidFill>
              </a:rPr>
              <a:t>‘ABI L2+ Sea Surface (Skin) Temperature data quality flags’ </a:t>
            </a:r>
            <a:r>
              <a:rPr lang="en-US" sz="1800">
                <a:solidFill>
                  <a:srgbClr val="FFFF00"/>
                </a:solidFill>
              </a:rPr>
              <a:t>layer is not specific for the GOES-19, it has been repeatedly going on for the same product for  GOES-16, GOES-17 and GOES-18</a:t>
            </a:r>
            <a:r>
              <a:rPr lang="en-US" sz="1800">
                <a:solidFill>
                  <a:srgbClr val="FFC000"/>
                </a:solidFill>
              </a:rPr>
              <a:t>. </a:t>
            </a:r>
            <a:endParaRPr>
              <a:solidFill>
                <a:srgbClr val="FFC000"/>
              </a:solidFill>
            </a:endParaRPr>
          </a:p>
          <a:p>
            <a:pPr indent="-171450" lvl="0" marL="400050" rtl="0" algn="l">
              <a:lnSpc>
                <a:spcPct val="90000"/>
              </a:lnSpc>
              <a:spcBef>
                <a:spcPts val="1000"/>
              </a:spcBef>
              <a:spcAft>
                <a:spcPts val="0"/>
              </a:spcAft>
              <a:buClr>
                <a:schemeClr val="lt1"/>
              </a:buClr>
              <a:buSzPts val="1800"/>
              <a:buFont typeface="Arial"/>
              <a:buNone/>
            </a:pPr>
            <a:r>
              <a:t/>
            </a:r>
            <a:endParaRPr sz="1800"/>
          </a:p>
        </p:txBody>
      </p:sp>
      <p:sp>
        <p:nvSpPr>
          <p:cNvPr id="184" name="Google Shape;184;p4"/>
          <p:cNvSpPr txBox="1"/>
          <p:nvPr>
            <p:ph idx="10" type="dt"/>
          </p:nvPr>
        </p:nvSpPr>
        <p:spPr>
          <a:xfrm>
            <a:off x="609601" y="6356351"/>
            <a:ext cx="2844799" cy="3651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lang="en-US"/>
              <a:t>2/19/2025</a:t>
            </a:r>
            <a:endParaRPr/>
          </a:p>
        </p:txBody>
      </p:sp>
      <p:sp>
        <p:nvSpPr>
          <p:cNvPr id="185" name="Google Shape;185;p4"/>
          <p:cNvSpPr txBox="1"/>
          <p:nvPr>
            <p:ph idx="11" type="ftr"/>
          </p:nvPr>
        </p:nvSpPr>
        <p:spPr>
          <a:xfrm>
            <a:off x="4165600" y="6356351"/>
            <a:ext cx="3860800" cy="3651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Calibri"/>
              <a:buNone/>
            </a:pPr>
            <a:r>
              <a:rPr lang="en-US"/>
              <a:t>G19 SST Provisional Review</a:t>
            </a:r>
            <a:endParaRPr/>
          </a:p>
        </p:txBody>
      </p:sp>
      <p:sp>
        <p:nvSpPr>
          <p:cNvPr id="186" name="Google Shape;186;p4"/>
          <p:cNvSpPr txBox="1"/>
          <p:nvPr>
            <p:ph idx="12" type="sldNum"/>
          </p:nvPr>
        </p:nvSpPr>
        <p:spPr>
          <a:xfrm>
            <a:off x="8737601" y="6356351"/>
            <a:ext cx="28447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Calibri"/>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5"/>
          <p:cNvPicPr preferRelativeResize="0"/>
          <p:nvPr/>
        </p:nvPicPr>
        <p:blipFill rotWithShape="1">
          <a:blip r:embed="rId3">
            <a:alphaModFix/>
          </a:blip>
          <a:srcRect b="0" l="0" r="0" t="0"/>
          <a:stretch/>
        </p:blipFill>
        <p:spPr>
          <a:xfrm>
            <a:off x="262910" y="1078495"/>
            <a:ext cx="3460402" cy="2560320"/>
          </a:xfrm>
          <a:prstGeom prst="rect">
            <a:avLst/>
          </a:prstGeom>
          <a:noFill/>
          <a:ln>
            <a:noFill/>
          </a:ln>
        </p:spPr>
      </p:pic>
      <p:pic>
        <p:nvPicPr>
          <p:cNvPr id="192" name="Google Shape;192;p5"/>
          <p:cNvPicPr preferRelativeResize="0"/>
          <p:nvPr/>
        </p:nvPicPr>
        <p:blipFill rotWithShape="1">
          <a:blip r:embed="rId4">
            <a:alphaModFix/>
          </a:blip>
          <a:srcRect b="0" l="0" r="0" t="0"/>
          <a:stretch/>
        </p:blipFill>
        <p:spPr>
          <a:xfrm>
            <a:off x="8676044" y="1078495"/>
            <a:ext cx="3336816" cy="2468880"/>
          </a:xfrm>
          <a:prstGeom prst="rect">
            <a:avLst/>
          </a:prstGeom>
          <a:noFill/>
          <a:ln>
            <a:noFill/>
          </a:ln>
        </p:spPr>
      </p:pic>
      <p:pic>
        <p:nvPicPr>
          <p:cNvPr id="193" name="Google Shape;193;p5"/>
          <p:cNvPicPr preferRelativeResize="0"/>
          <p:nvPr/>
        </p:nvPicPr>
        <p:blipFill rotWithShape="1">
          <a:blip r:embed="rId5">
            <a:alphaModFix/>
          </a:blip>
          <a:srcRect b="0" l="0" r="0" t="0"/>
          <a:stretch/>
        </p:blipFill>
        <p:spPr>
          <a:xfrm>
            <a:off x="269320" y="3678060"/>
            <a:ext cx="3460402" cy="2560320"/>
          </a:xfrm>
          <a:prstGeom prst="rect">
            <a:avLst/>
          </a:prstGeom>
          <a:noFill/>
          <a:ln>
            <a:noFill/>
          </a:ln>
        </p:spPr>
      </p:pic>
      <p:pic>
        <p:nvPicPr>
          <p:cNvPr id="194" name="Google Shape;194;p5"/>
          <p:cNvPicPr preferRelativeResize="0"/>
          <p:nvPr/>
        </p:nvPicPr>
        <p:blipFill rotWithShape="1">
          <a:blip r:embed="rId6">
            <a:alphaModFix/>
          </a:blip>
          <a:srcRect b="0" l="0" r="0" t="0"/>
          <a:stretch/>
        </p:blipFill>
        <p:spPr>
          <a:xfrm>
            <a:off x="8676380" y="3617100"/>
            <a:ext cx="3347757" cy="2468880"/>
          </a:xfrm>
          <a:prstGeom prst="rect">
            <a:avLst/>
          </a:prstGeom>
          <a:noFill/>
          <a:ln>
            <a:noFill/>
          </a:ln>
        </p:spPr>
      </p:pic>
      <p:sp>
        <p:nvSpPr>
          <p:cNvPr id="195" name="Google Shape;195;p5"/>
          <p:cNvSpPr txBox="1"/>
          <p:nvPr>
            <p:ph type="title"/>
          </p:nvPr>
        </p:nvSpPr>
        <p:spPr>
          <a:xfrm>
            <a:off x="0" y="98218"/>
            <a:ext cx="12192000" cy="824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Corrupted vs correct quality flags (DQF)</a:t>
            </a:r>
            <a:endParaRPr/>
          </a:p>
        </p:txBody>
      </p:sp>
      <p:sp>
        <p:nvSpPr>
          <p:cNvPr id="196" name="Google Shape;196;p5"/>
          <p:cNvSpPr txBox="1"/>
          <p:nvPr/>
        </p:nvSpPr>
        <p:spPr>
          <a:xfrm>
            <a:off x="3807015" y="1003885"/>
            <a:ext cx="47853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Quality flags DQF=0 marks the clear sky SST pixels. Granule at the left side for 2024-12-15T22-00 has a large area where  DQF is erroneously set to zero (white pixels). The granule at the right for 2024-12-15T23-00 has valid DQF. Tickets submitted to PRO: WR3207 ‘Incorrect DQFs’ and ADR269/ WR4214 ‘Anomalies in SST product’</a:t>
            </a:r>
            <a:endParaRPr b="0" i="0" sz="1400" u="none" cap="none" strike="noStrike">
              <a:solidFill>
                <a:schemeClr val="lt1"/>
              </a:solidFill>
              <a:latin typeface="Arial"/>
              <a:ea typeface="Arial"/>
              <a:cs typeface="Arial"/>
              <a:sym typeface="Arial"/>
            </a:endParaRPr>
          </a:p>
        </p:txBody>
      </p:sp>
      <p:sp>
        <p:nvSpPr>
          <p:cNvPr id="197" name="Google Shape;197;p5"/>
          <p:cNvSpPr txBox="1"/>
          <p:nvPr/>
        </p:nvSpPr>
        <p:spPr>
          <a:xfrm>
            <a:off x="3810365" y="3312675"/>
            <a:ext cx="4785300" cy="307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Maps at the left and right show the difference between L2 SST and a L4 SST product (CMC*) for the same day at the pixels marked as ‘good quality’.</a:t>
            </a:r>
            <a:br>
              <a:rPr b="0" i="0" lang="en-US" sz="1800" u="none" cap="none" strike="noStrike">
                <a:solidFill>
                  <a:schemeClr val="lt1"/>
                </a:solidFill>
                <a:latin typeface="Calibri"/>
                <a:ea typeface="Calibri"/>
                <a:cs typeface="Calibri"/>
                <a:sym typeface="Calibri"/>
              </a:rPr>
            </a:br>
            <a:r>
              <a:rPr b="0" i="0" lang="en-US" sz="1800" u="none" cap="none" strike="noStrike">
                <a:solidFill>
                  <a:schemeClr val="lt1"/>
                </a:solidFill>
                <a:latin typeface="Calibri"/>
                <a:ea typeface="Calibri"/>
                <a:cs typeface="Calibri"/>
                <a:sym typeface="Calibri"/>
              </a:rPr>
              <a:t>Granule at the left side for 2024-12-15T22-00 and at the right for 2024-12-15T23-00.</a:t>
            </a:r>
            <a:br>
              <a:rPr b="0" i="0" lang="en-US" sz="1800" u="none" cap="none" strike="noStrike">
                <a:solidFill>
                  <a:schemeClr val="lt1"/>
                </a:solidFill>
                <a:latin typeface="Calibri"/>
                <a:ea typeface="Calibri"/>
                <a:cs typeface="Calibri"/>
                <a:sym typeface="Calibri"/>
              </a:rPr>
            </a:br>
            <a:r>
              <a:rPr b="0" i="0" lang="en-US" sz="1800" u="none" cap="none" strike="noStrike">
                <a:solidFill>
                  <a:schemeClr val="lt1"/>
                </a:solidFill>
                <a:latin typeface="Calibri"/>
                <a:ea typeface="Calibri"/>
                <a:cs typeface="Calibri"/>
                <a:sym typeface="Calibri"/>
              </a:rPr>
              <a:t>Gray pixels are masked pixels (cloud/ice). One can see that the left granule is unusable for SST applications.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a:t>
            </a:r>
            <a:r>
              <a:rPr b="0" i="0" lang="en-US" sz="1400" u="none" cap="none" strike="noStrike">
                <a:solidFill>
                  <a:schemeClr val="lt1"/>
                </a:solidFill>
                <a:latin typeface="Calibri"/>
                <a:ea typeface="Calibri"/>
                <a:cs typeface="Calibri"/>
                <a:sym typeface="Calibri"/>
              </a:rPr>
              <a:t>CMC is the Canada Meteorological Center.</a:t>
            </a:r>
            <a:br>
              <a:rPr b="0" i="0" lang="en-US" sz="1400" u="none" cap="none" strike="noStrike">
                <a:solidFill>
                  <a:schemeClr val="lt1"/>
                </a:solidFill>
                <a:latin typeface="Calibri"/>
                <a:ea typeface="Calibri"/>
                <a:cs typeface="Calibri"/>
                <a:sym typeface="Calibri"/>
              </a:rPr>
            </a:br>
            <a:r>
              <a:rPr b="0" i="0" lang="en-US" sz="1400" u="none" cap="none" strike="noStrike">
                <a:solidFill>
                  <a:schemeClr val="lt1"/>
                </a:solidFill>
                <a:latin typeface="Calibri"/>
                <a:ea typeface="Calibri"/>
                <a:cs typeface="Calibri"/>
                <a:sym typeface="Calibri"/>
              </a:rPr>
              <a:t>See </a:t>
            </a:r>
            <a:r>
              <a:rPr b="0" i="0" lang="en-US" sz="1400" u="sng" cap="none" strike="noStrike">
                <a:solidFill>
                  <a:schemeClr val="lt1"/>
                </a:solidFill>
                <a:latin typeface="Calibri"/>
                <a:ea typeface="Calibri"/>
                <a:cs typeface="Calibri"/>
                <a:sym typeface="Calibri"/>
                <a:hlinkClick r:id="rId7">
                  <a:extLst>
                    <a:ext uri="{A12FA001-AC4F-418D-AE19-62706E023703}">
                      <ahyp:hlinkClr val="tx"/>
                    </a:ext>
                  </a:extLst>
                </a:hlinkClick>
              </a:rPr>
              <a:t>https://doi.org/</a:t>
            </a:r>
            <a:r>
              <a:rPr b="0" i="0" lang="en-US" sz="1400" u="sng" cap="none" strike="noStrike">
                <a:solidFill>
                  <a:schemeClr val="lt1"/>
                </a:solidFill>
                <a:latin typeface="Calibri"/>
                <a:ea typeface="Calibri"/>
                <a:cs typeface="Calibri"/>
                <a:sym typeface="Calibri"/>
                <a:hlinkClick r:id="rId8">
                  <a:extLst>
                    <a:ext uri="{A12FA001-AC4F-418D-AE19-62706E023703}">
                      <ahyp:hlinkClr val="tx"/>
                    </a:ext>
                  </a:extLst>
                </a:hlinkClick>
              </a:rPr>
              <a:t>10.5067/GHCMC-4FM03</a:t>
            </a:r>
            <a:endParaRPr b="0" i="0" sz="1200" u="none" cap="none" strike="noStrike">
              <a:solidFill>
                <a:schemeClr val="lt1"/>
              </a:solidFill>
              <a:latin typeface="Arial"/>
              <a:ea typeface="Arial"/>
              <a:cs typeface="Arial"/>
              <a:sym typeface="Arial"/>
            </a:endParaRPr>
          </a:p>
        </p:txBody>
      </p:sp>
      <p:sp>
        <p:nvSpPr>
          <p:cNvPr id="198" name="Google Shape;19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2/19/2025</a:t>
            </a:r>
            <a:endParaRPr/>
          </a:p>
        </p:txBody>
      </p:sp>
      <p:sp>
        <p:nvSpPr>
          <p:cNvPr id="199" name="Google Shape;19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G19 SST Provisional Review</a:t>
            </a:r>
            <a:endParaRPr/>
          </a:p>
        </p:txBody>
      </p:sp>
      <p:sp>
        <p:nvSpPr>
          <p:cNvPr id="200" name="Google Shape;20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3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6"/>
          <p:cNvSpPr txBox="1"/>
          <p:nvPr>
            <p:ph type="title"/>
          </p:nvPr>
        </p:nvSpPr>
        <p:spPr>
          <a:xfrm>
            <a:off x="1850226" y="53008"/>
            <a:ext cx="8479845"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a:t>Applying ACSPO Clear Sky Mask to </a:t>
            </a:r>
            <a:br>
              <a:rPr lang="en-US"/>
            </a:br>
            <a:r>
              <a:rPr lang="en-US"/>
              <a:t>the Baseline L2+SST on a corrupted granule</a:t>
            </a:r>
            <a:endParaRPr/>
          </a:p>
        </p:txBody>
      </p:sp>
      <p:sp>
        <p:nvSpPr>
          <p:cNvPr id="206" name="Google Shape;20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2/19/2025</a:t>
            </a:r>
            <a:endParaRPr/>
          </a:p>
        </p:txBody>
      </p:sp>
      <p:sp>
        <p:nvSpPr>
          <p:cNvPr id="207" name="Google Shape;20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G19 SST Provisional Review</a:t>
            </a:r>
            <a:endParaRPr/>
          </a:p>
        </p:txBody>
      </p:sp>
      <p:sp>
        <p:nvSpPr>
          <p:cNvPr id="208" name="Google Shape;20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300"/>
              <a:buNone/>
            </a:pPr>
            <a:fld id="{00000000-1234-1234-1234-123412341234}" type="slidenum">
              <a:rPr lang="en-US"/>
              <a:t>‹#›</a:t>
            </a:fld>
            <a:endParaRPr/>
          </a:p>
        </p:txBody>
      </p:sp>
      <p:pic>
        <p:nvPicPr>
          <p:cNvPr id="209" name="Google Shape;209;p6"/>
          <p:cNvPicPr preferRelativeResize="0"/>
          <p:nvPr/>
        </p:nvPicPr>
        <p:blipFill rotWithShape="1">
          <a:blip r:embed="rId3">
            <a:alphaModFix/>
          </a:blip>
          <a:srcRect b="0" l="0" r="0" t="0"/>
          <a:stretch/>
        </p:blipFill>
        <p:spPr>
          <a:xfrm>
            <a:off x="334327" y="1574735"/>
            <a:ext cx="3715677" cy="2743198"/>
          </a:xfrm>
          <a:prstGeom prst="rect">
            <a:avLst/>
          </a:prstGeom>
          <a:noFill/>
          <a:ln>
            <a:noFill/>
          </a:ln>
        </p:spPr>
      </p:pic>
      <p:pic>
        <p:nvPicPr>
          <p:cNvPr id="210" name="Google Shape;210;p6"/>
          <p:cNvPicPr preferRelativeResize="0"/>
          <p:nvPr/>
        </p:nvPicPr>
        <p:blipFill rotWithShape="1">
          <a:blip r:embed="rId4">
            <a:alphaModFix/>
          </a:blip>
          <a:srcRect b="0" l="0" r="0" t="0"/>
          <a:stretch/>
        </p:blipFill>
        <p:spPr>
          <a:xfrm>
            <a:off x="4204812" y="1574735"/>
            <a:ext cx="3715675" cy="2743198"/>
          </a:xfrm>
          <a:prstGeom prst="rect">
            <a:avLst/>
          </a:prstGeom>
          <a:noFill/>
          <a:ln>
            <a:noFill/>
          </a:ln>
        </p:spPr>
      </p:pic>
      <p:pic>
        <p:nvPicPr>
          <p:cNvPr id="211" name="Google Shape;211;p6"/>
          <p:cNvPicPr preferRelativeResize="0"/>
          <p:nvPr/>
        </p:nvPicPr>
        <p:blipFill rotWithShape="1">
          <a:blip r:embed="rId5">
            <a:alphaModFix/>
          </a:blip>
          <a:srcRect b="0" l="0" r="0" t="0"/>
          <a:stretch/>
        </p:blipFill>
        <p:spPr>
          <a:xfrm>
            <a:off x="8061116" y="1574735"/>
            <a:ext cx="3715675" cy="2743198"/>
          </a:xfrm>
          <a:prstGeom prst="rect">
            <a:avLst/>
          </a:prstGeom>
          <a:noFill/>
          <a:ln>
            <a:noFill/>
          </a:ln>
        </p:spPr>
      </p:pic>
      <p:sp>
        <p:nvSpPr>
          <p:cNvPr id="212" name="Google Shape;212;p6"/>
          <p:cNvSpPr txBox="1"/>
          <p:nvPr/>
        </p:nvSpPr>
        <p:spPr>
          <a:xfrm>
            <a:off x="334327" y="4492493"/>
            <a:ext cx="371567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ACSPO v.3.00  SST for G19 for </a:t>
            </a:r>
            <a:br>
              <a:rPr b="0" i="0" lang="en-US" sz="1400" u="none" cap="none" strike="noStrike">
                <a:solidFill>
                  <a:schemeClr val="lt1"/>
                </a:solidFill>
                <a:latin typeface="Arial"/>
                <a:ea typeface="Arial"/>
                <a:cs typeface="Arial"/>
                <a:sym typeface="Arial"/>
              </a:rPr>
            </a:br>
            <a:r>
              <a:rPr b="0" i="0" lang="en-US" sz="1400" u="none" cap="none" strike="noStrike">
                <a:solidFill>
                  <a:schemeClr val="lt1"/>
                </a:solidFill>
                <a:latin typeface="Arial"/>
                <a:ea typeface="Arial"/>
                <a:cs typeface="Arial"/>
                <a:sym typeface="Arial"/>
              </a:rPr>
              <a:t>2024-12-15T22-00 </a:t>
            </a:r>
            <a:endParaRPr b="0" i="0" sz="1400" u="none" cap="none" strike="noStrike">
              <a:solidFill>
                <a:srgbClr val="000000"/>
              </a:solidFill>
              <a:latin typeface="Arial"/>
              <a:ea typeface="Arial"/>
              <a:cs typeface="Arial"/>
              <a:sym typeface="Arial"/>
            </a:endParaRPr>
          </a:p>
        </p:txBody>
      </p:sp>
      <p:sp>
        <p:nvSpPr>
          <p:cNvPr id="213" name="Google Shape;213;p6"/>
          <p:cNvSpPr txBox="1"/>
          <p:nvPr/>
        </p:nvSpPr>
        <p:spPr>
          <a:xfrm>
            <a:off x="4230470" y="4492493"/>
            <a:ext cx="3704273"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Baseline L2+SST for G19 for </a:t>
            </a:r>
            <a:br>
              <a:rPr b="0" i="0" lang="en-US" sz="1400" u="none" cap="none" strike="noStrike">
                <a:solidFill>
                  <a:schemeClr val="lt1"/>
                </a:solidFill>
                <a:latin typeface="Arial"/>
                <a:ea typeface="Arial"/>
                <a:cs typeface="Arial"/>
                <a:sym typeface="Arial"/>
              </a:rPr>
            </a:br>
            <a:r>
              <a:rPr b="0" i="0" lang="en-US" sz="1400" u="none" cap="none" strike="noStrike">
                <a:solidFill>
                  <a:schemeClr val="lt1"/>
                </a:solidFill>
                <a:latin typeface="Arial"/>
                <a:ea typeface="Arial"/>
                <a:cs typeface="Arial"/>
                <a:sym typeface="Arial"/>
              </a:rPr>
              <a:t>2024-12-15T22-00 </a:t>
            </a:r>
            <a:br>
              <a:rPr b="0" i="0" lang="en-US" sz="1400" u="none" cap="none" strike="noStrike">
                <a:solidFill>
                  <a:schemeClr val="lt1"/>
                </a:solidFill>
                <a:latin typeface="Arial"/>
                <a:ea typeface="Arial"/>
                <a:cs typeface="Arial"/>
                <a:sym typeface="Arial"/>
              </a:rPr>
            </a:br>
            <a:r>
              <a:rPr b="0" i="0" lang="en-US" sz="1400" u="none" cap="none" strike="noStrike">
                <a:solidFill>
                  <a:schemeClr val="lt1"/>
                </a:solidFill>
                <a:latin typeface="Arial"/>
                <a:ea typeface="Arial"/>
                <a:cs typeface="Arial"/>
                <a:sym typeface="Arial"/>
              </a:rPr>
              <a:t>with the  DQF Clear Sky Mask  </a:t>
            </a:r>
            <a:endParaRPr b="0" i="0" sz="1400" u="none" cap="none" strike="noStrike">
              <a:solidFill>
                <a:srgbClr val="000000"/>
              </a:solidFill>
              <a:latin typeface="Arial"/>
              <a:ea typeface="Arial"/>
              <a:cs typeface="Arial"/>
              <a:sym typeface="Arial"/>
            </a:endParaRPr>
          </a:p>
        </p:txBody>
      </p:sp>
      <p:sp>
        <p:nvSpPr>
          <p:cNvPr id="214" name="Google Shape;214;p6"/>
          <p:cNvSpPr txBox="1"/>
          <p:nvPr/>
        </p:nvSpPr>
        <p:spPr>
          <a:xfrm>
            <a:off x="8113358" y="4492493"/>
            <a:ext cx="3704273"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Baseline L2+SST for G19 for </a:t>
            </a:r>
            <a:br>
              <a:rPr b="0" i="0" lang="en-US" sz="1400" u="none" cap="none" strike="noStrike">
                <a:solidFill>
                  <a:schemeClr val="lt1"/>
                </a:solidFill>
                <a:latin typeface="Arial"/>
                <a:ea typeface="Arial"/>
                <a:cs typeface="Arial"/>
                <a:sym typeface="Arial"/>
              </a:rPr>
            </a:br>
            <a:r>
              <a:rPr b="0" i="0" lang="en-US" sz="1400" u="none" cap="none" strike="noStrike">
                <a:solidFill>
                  <a:schemeClr val="lt1"/>
                </a:solidFill>
                <a:latin typeface="Arial"/>
                <a:ea typeface="Arial"/>
                <a:cs typeface="Arial"/>
                <a:sym typeface="Arial"/>
              </a:rPr>
              <a:t>2024-12-15T22-00 </a:t>
            </a:r>
            <a:br>
              <a:rPr b="0" i="0" lang="en-US" sz="1400" u="none" cap="none" strike="noStrike">
                <a:solidFill>
                  <a:schemeClr val="lt1"/>
                </a:solidFill>
                <a:latin typeface="Arial"/>
                <a:ea typeface="Arial"/>
                <a:cs typeface="Arial"/>
                <a:sym typeface="Arial"/>
              </a:rPr>
            </a:br>
            <a:r>
              <a:rPr b="0" i="0" lang="en-US" sz="1400" u="none" cap="none" strike="noStrike">
                <a:solidFill>
                  <a:schemeClr val="lt1"/>
                </a:solidFill>
                <a:latin typeface="Arial"/>
                <a:ea typeface="Arial"/>
                <a:cs typeface="Arial"/>
                <a:sym typeface="Arial"/>
              </a:rPr>
              <a:t>with the  ACSPO  Clear Sky Mask  </a:t>
            </a:r>
            <a:endParaRPr b="0" i="0" sz="1400" u="none" cap="none" strike="noStrike">
              <a:solidFill>
                <a:srgbClr val="000000"/>
              </a:solidFill>
              <a:latin typeface="Arial"/>
              <a:ea typeface="Arial"/>
              <a:cs typeface="Arial"/>
              <a:sym typeface="Arial"/>
            </a:endParaRPr>
          </a:p>
        </p:txBody>
      </p:sp>
      <p:sp>
        <p:nvSpPr>
          <p:cNvPr id="215" name="Google Shape;215;p6"/>
          <p:cNvSpPr txBox="1"/>
          <p:nvPr/>
        </p:nvSpPr>
        <p:spPr>
          <a:xfrm>
            <a:off x="530085" y="5387011"/>
            <a:ext cx="11304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One can see that ACSPO Clear Sky Mask almost cover the anomalies in the Baseline L2+SST, which that the SST layer is most probably correct, and the only problem is the corrupted DQF Clear Sky Mask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7"/>
          <p:cNvSpPr/>
          <p:nvPr/>
        </p:nvSpPr>
        <p:spPr>
          <a:xfrm>
            <a:off x="2078804" y="2512875"/>
            <a:ext cx="835289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Arial"/>
                <a:ea typeface="Arial"/>
                <a:cs typeface="Arial"/>
                <a:sym typeface="Arial"/>
              </a:rPr>
              <a:t>G19 Provisional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Arial"/>
                <a:ea typeface="Arial"/>
                <a:cs typeface="Arial"/>
                <a:sym typeface="Arial"/>
              </a:rPr>
              <a:t>Maturity Assessment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txBox="1"/>
          <p:nvPr>
            <p:ph idx="1" type="body"/>
          </p:nvPr>
        </p:nvSpPr>
        <p:spPr>
          <a:xfrm>
            <a:off x="83374" y="1085130"/>
            <a:ext cx="11799429" cy="439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SzPts val="1800"/>
              <a:buFont typeface="Calibri"/>
              <a:buChar char="•"/>
            </a:pPr>
            <a:r>
              <a:rPr lang="en-US" sz="2000">
                <a:extLst>
                  <a:ext uri="http://customooxmlschemas.google.com/">
                    <go:slidesCustomData xmlns:go="http://customooxmlschemas.google.com/" textRoundtripDataId="0"/>
                  </a:ext>
                </a:extLst>
              </a:rPr>
              <a:t>Assess Accuracy &amp; Precision of the SST product</a:t>
            </a:r>
            <a:r>
              <a:rPr lang="en-US" sz="2000"/>
              <a:t> over a large/wide range of representative conditions, which may still be limited seasonally</a:t>
            </a:r>
            <a:endParaRPr sz="2000"/>
          </a:p>
          <a:p>
            <a:pPr indent="-342900" lvl="0" marL="457200" rtl="0" algn="l">
              <a:lnSpc>
                <a:spcPct val="115000"/>
              </a:lnSpc>
              <a:spcBef>
                <a:spcPts val="1200"/>
              </a:spcBef>
              <a:spcAft>
                <a:spcPts val="0"/>
              </a:spcAft>
              <a:buSzPts val="1800"/>
              <a:buFont typeface="Calibri"/>
              <a:buChar char="•"/>
            </a:pPr>
            <a:r>
              <a:rPr lang="en-US" sz="2000"/>
              <a:t>SST meets its documented requirements (±3.1K mean bias, and 1K RMS wrt. </a:t>
            </a:r>
            <a:r>
              <a:rPr i="1" lang="en-US" sz="2000"/>
              <a:t>in situ</a:t>
            </a:r>
            <a:r>
              <a:rPr lang="en-US" sz="2000"/>
              <a:t> data)</a:t>
            </a:r>
            <a:r>
              <a:rPr lang="en-US" sz="2000">
                <a:solidFill>
                  <a:srgbClr val="FFFF00"/>
                </a:solidFill>
              </a:rPr>
              <a:t> </a:t>
            </a:r>
            <a:r>
              <a:rPr lang="en-US" sz="2000"/>
              <a:t>for view zenith angles ≤67º</a:t>
            </a:r>
            <a:endParaRPr sz="2000">
              <a:solidFill>
                <a:srgbClr val="FFFF00"/>
              </a:solidFill>
            </a:endParaRPr>
          </a:p>
          <a:p>
            <a:pPr indent="-342900" lvl="0" marL="457200" rtl="0" algn="l">
              <a:lnSpc>
                <a:spcPct val="115000"/>
              </a:lnSpc>
              <a:spcBef>
                <a:spcPts val="1200"/>
              </a:spcBef>
              <a:spcAft>
                <a:spcPts val="0"/>
              </a:spcAft>
              <a:buSzPts val="1800"/>
              <a:buFont typeface="Calibri"/>
              <a:buChar char="•"/>
            </a:pPr>
            <a:r>
              <a:rPr lang="en-US" sz="2000"/>
              <a:t>Remediation strategies are in place for known issues</a:t>
            </a:r>
            <a:endParaRPr sz="2000"/>
          </a:p>
          <a:p>
            <a:pPr indent="-342900" lvl="0" marL="457200" rtl="0" algn="l">
              <a:lnSpc>
                <a:spcPct val="115000"/>
              </a:lnSpc>
              <a:spcBef>
                <a:spcPts val="1200"/>
              </a:spcBef>
              <a:spcAft>
                <a:spcPts val="0"/>
              </a:spcAft>
              <a:buSzPts val="1800"/>
              <a:buFont typeface="Calibri"/>
              <a:buChar char="•"/>
            </a:pPr>
            <a:r>
              <a:rPr lang="en-US" sz="2000"/>
              <a:t>Product is ready for operational use and for potential use in scientific publications </a:t>
            </a:r>
            <a:r>
              <a:rPr i="1" lang="en-US" sz="2000">
                <a:solidFill>
                  <a:srgbClr val="FFFF00"/>
                </a:solidFill>
              </a:rPr>
              <a:t>IF KNOWN ISSUES ARE RESOLVED</a:t>
            </a:r>
            <a:endParaRPr i="1">
              <a:solidFill>
                <a:srgbClr val="FFFF00"/>
              </a:solidFill>
            </a:endParaRPr>
          </a:p>
        </p:txBody>
      </p:sp>
      <p:sp>
        <p:nvSpPr>
          <p:cNvPr id="228" name="Google Shape;228;p8"/>
          <p:cNvSpPr txBox="1"/>
          <p:nvPr>
            <p:ph idx="12" type="sldNum"/>
          </p:nvPr>
        </p:nvSpPr>
        <p:spPr>
          <a:xfrm>
            <a:off x="807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Calibri"/>
              <a:buNone/>
            </a:pPr>
            <a:fld id="{00000000-1234-1234-1234-123412341234}" type="slidenum">
              <a:rPr lang="en-US"/>
              <a:t>‹#›</a:t>
            </a:fld>
            <a:endParaRPr/>
          </a:p>
        </p:txBody>
      </p:sp>
      <p:sp>
        <p:nvSpPr>
          <p:cNvPr id="229" name="Google Shape;229;p8"/>
          <p:cNvSpPr txBox="1"/>
          <p:nvPr>
            <p:ph idx="10" type="dt"/>
          </p:nvPr>
        </p:nvSpPr>
        <p:spPr>
          <a:xfrm>
            <a:off x="609601" y="6356351"/>
            <a:ext cx="2844799" cy="3651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lang="en-US"/>
              <a:t>2/19/2025</a:t>
            </a:r>
            <a:endParaRPr/>
          </a:p>
        </p:txBody>
      </p:sp>
      <p:sp>
        <p:nvSpPr>
          <p:cNvPr id="230" name="Google Shape;230;p8"/>
          <p:cNvSpPr txBox="1"/>
          <p:nvPr>
            <p:ph idx="11" type="ftr"/>
          </p:nvPr>
        </p:nvSpPr>
        <p:spPr>
          <a:xfrm>
            <a:off x="4165600" y="6356351"/>
            <a:ext cx="3860800" cy="3651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200"/>
              <a:buFont typeface="Calibri"/>
              <a:buNone/>
            </a:pPr>
            <a:r>
              <a:rPr lang="en-US"/>
              <a:t>G19 SST Provisional Review</a:t>
            </a:r>
            <a:endParaRPr/>
          </a:p>
        </p:txBody>
      </p:sp>
      <p:sp>
        <p:nvSpPr>
          <p:cNvPr id="231" name="Google Shape;231;p8"/>
          <p:cNvSpPr txBox="1"/>
          <p:nvPr/>
        </p:nvSpPr>
        <p:spPr>
          <a:xfrm>
            <a:off x="1981200" y="51241"/>
            <a:ext cx="8229600" cy="114300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Specific Objectives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of SST Provisional Review</a:t>
            </a:r>
            <a:endParaRPr b="0" i="0" sz="1400" u="none" cap="none" strike="noStrike">
              <a:solidFill>
                <a:srgbClr val="000000"/>
              </a:solidFill>
              <a:latin typeface="Arial"/>
              <a:ea typeface="Arial"/>
              <a:cs typeface="Arial"/>
              <a:sym typeface="Arial"/>
            </a:endParaRPr>
          </a:p>
        </p:txBody>
      </p:sp>
      <p:graphicFrame>
        <p:nvGraphicFramePr>
          <p:cNvPr id="232" name="Google Shape;232;p8"/>
          <p:cNvGraphicFramePr/>
          <p:nvPr/>
        </p:nvGraphicFramePr>
        <p:xfrm>
          <a:off x="2337288" y="4193907"/>
          <a:ext cx="3000000" cy="3000000"/>
        </p:xfrm>
        <a:graphic>
          <a:graphicData uri="http://schemas.openxmlformats.org/drawingml/2006/table">
            <a:tbl>
              <a:tblPr>
                <a:noFill/>
                <a:tableStyleId>{EB25F456-D9E8-4958-BFB3-B8B630967AAD}</a:tableStyleId>
              </a:tblPr>
              <a:tblGrid>
                <a:gridCol w="1527000"/>
                <a:gridCol w="2796775"/>
                <a:gridCol w="1249050"/>
                <a:gridCol w="981950"/>
                <a:gridCol w="1112050"/>
              </a:tblGrid>
              <a:tr h="370850">
                <a:tc>
                  <a:txBody>
                    <a:bodyPr/>
                    <a:lstStyle/>
                    <a:p>
                      <a:pPr indent="0" lvl="0" marL="0" marR="0" rtl="0" algn="ctr">
                        <a:lnSpc>
                          <a:spcPct val="100000"/>
                        </a:lnSpc>
                        <a:spcBef>
                          <a:spcPts val="0"/>
                        </a:spcBef>
                        <a:spcAft>
                          <a:spcPts val="0"/>
                        </a:spcAft>
                        <a:buClr>
                          <a:srgbClr val="000000"/>
                        </a:buClr>
                        <a:buSzPts val="350"/>
                        <a:buFont typeface="Arial"/>
                        <a:buNone/>
                      </a:pPr>
                      <a:r>
                        <a:rPr b="1" i="0" lang="en-US" sz="1400" u="none" cap="none" strike="noStrike"/>
                        <a:t>PLPT ID</a:t>
                      </a:r>
                      <a:endParaRPr/>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rgbClr val="000000"/>
                        </a:buClr>
                        <a:buSzPts val="350"/>
                        <a:buFont typeface="Arial"/>
                        <a:buNone/>
                      </a:pPr>
                      <a:r>
                        <a:rPr b="1" i="0" lang="en-US" sz="1400" u="none" cap="none" strike="noStrike"/>
                        <a:t>Descriptive Title</a:t>
                      </a:r>
                      <a:endParaRPr/>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rgbClr val="000000"/>
                        </a:buClr>
                        <a:buSzPts val="350"/>
                        <a:buFont typeface="Arial"/>
                        <a:buNone/>
                      </a:pPr>
                      <a:r>
                        <a:rPr b="1" i="0" lang="en-US" sz="1400" u="none" cap="none" strike="noStrike"/>
                        <a:t>% Complete</a:t>
                      </a:r>
                      <a:endParaRPr/>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rgbClr val="000000"/>
                        </a:buClr>
                        <a:buSzPts val="350"/>
                        <a:buFont typeface="Arial"/>
                        <a:buNone/>
                      </a:pPr>
                      <a:r>
                        <a:rPr b="1" i="0" lang="en-US" sz="1400" u="none" cap="none" strike="noStrike"/>
                        <a:t>Results</a:t>
                      </a:r>
                      <a:endParaRPr/>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rgbClr val="000000"/>
                        </a:buClr>
                        <a:buSzPts val="350"/>
                        <a:buFont typeface="Arial"/>
                        <a:buNone/>
                      </a:pPr>
                      <a:r>
                        <a:rPr b="1" i="0" lang="en-US" sz="1400" u="none" cap="none" strike="noStrike"/>
                        <a:t>AWG POC</a:t>
                      </a:r>
                      <a:endParaRPr/>
                    </a:p>
                  </a:txBody>
                  <a:tcPr marT="45725" marB="45725" marR="91450" marL="91450" anchor="ctr">
                    <a:solidFill>
                      <a:srgbClr val="D8D8D8"/>
                    </a:solidFill>
                  </a:tcPr>
                </a:tc>
              </a:tr>
              <a:tr h="370850">
                <a:tc>
                  <a:txBody>
                    <a:bodyPr/>
                    <a:lstStyle/>
                    <a:p>
                      <a:pPr indent="0" lvl="0" marL="0" marR="0" rtl="0" algn="ctr">
                        <a:lnSpc>
                          <a:spcPct val="100000"/>
                        </a:lnSpc>
                        <a:spcBef>
                          <a:spcPts val="0"/>
                        </a:spcBef>
                        <a:spcAft>
                          <a:spcPts val="0"/>
                        </a:spcAft>
                        <a:buClr>
                          <a:srgbClr val="000000"/>
                        </a:buClr>
                        <a:buSzPts val="350"/>
                        <a:buFont typeface="Arial"/>
                        <a:buNone/>
                      </a:pPr>
                      <a:r>
                        <a:rPr b="0" i="0" lang="en-US" sz="1400" u="none" cap="none" strike="noStrike">
                          <a:solidFill>
                            <a:schemeClr val="dk1"/>
                          </a:solidFill>
                          <a:latin typeface="Arial"/>
                          <a:ea typeface="Arial"/>
                          <a:cs typeface="Arial"/>
                          <a:sym typeface="Arial"/>
                        </a:rPr>
                        <a:t>ABI-FD_SST01</a:t>
                      </a:r>
                      <a:endParaRPr sz="1200" u="none" cap="none" strike="noStrike"/>
                    </a:p>
                  </a:txBody>
                  <a:tcPr marT="45725" marB="45725" marR="91450" marL="91450" anchor="ctr">
                    <a:solidFill>
                      <a:schemeClr val="lt1"/>
                    </a:solidFill>
                  </a:tcPr>
                </a:tc>
                <a:tc>
                  <a:txBody>
                    <a:bodyPr/>
                    <a:lstStyle/>
                    <a:p>
                      <a:pPr indent="0" lvl="0" marL="0" marR="0" rtl="0" algn="l">
                        <a:lnSpc>
                          <a:spcPct val="100000"/>
                        </a:lnSpc>
                        <a:spcBef>
                          <a:spcPts val="0"/>
                        </a:spcBef>
                        <a:spcAft>
                          <a:spcPts val="0"/>
                        </a:spcAft>
                        <a:buClr>
                          <a:schemeClr val="dk1"/>
                        </a:buClr>
                        <a:buSzPts val="350"/>
                        <a:buFont typeface="Arial"/>
                        <a:buNone/>
                      </a:pPr>
                      <a:r>
                        <a:rPr b="0" i="0" lang="en-US" sz="1400" u="none" cap="none" strike="noStrike">
                          <a:solidFill>
                            <a:schemeClr val="dk1"/>
                          </a:solidFill>
                          <a:latin typeface="Arial"/>
                          <a:ea typeface="Arial"/>
                          <a:cs typeface="Arial"/>
                          <a:sym typeface="Arial"/>
                        </a:rPr>
                        <a:t>Verify that SST product is generated at the required cadence for FD</a:t>
                      </a:r>
                      <a:endParaRPr b="0" sz="1200" u="none" cap="none" strike="noStrike">
                        <a:solidFill>
                          <a:schemeClr val="dk1"/>
                        </a:solidFill>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350"/>
                        <a:buFont typeface="Calibri"/>
                        <a:buNone/>
                      </a:pPr>
                      <a:r>
                        <a:rPr lang="en-US" sz="1400" u="none" cap="none" strike="noStrike"/>
                        <a:t>100%</a:t>
                      </a:r>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350"/>
                        <a:buFont typeface="Arial"/>
                        <a:buNone/>
                      </a:pPr>
                      <a:r>
                        <a:rPr lang="en-US" sz="1400" u="none" cap="none" strike="noStrike"/>
                        <a:t>Complete</a:t>
                      </a:r>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350"/>
                        <a:buFont typeface="Arial"/>
                        <a:buNone/>
                      </a:pPr>
                      <a:r>
                        <a:rPr lang="en-US" sz="1400" u="none" cap="none" strike="noStrike"/>
                        <a:t>V. Lance</a:t>
                      </a:r>
                      <a:endParaRPr/>
                    </a:p>
                  </a:txBody>
                  <a:tcPr marT="45725" marB="45725" marR="91450" marL="91450" anchor="ctr">
                    <a:solidFill>
                      <a:schemeClr val="lt1"/>
                    </a:solidFill>
                  </a:tcPr>
                </a:tc>
              </a:tr>
              <a:tr h="370850">
                <a:tc>
                  <a:txBody>
                    <a:bodyPr/>
                    <a:lstStyle/>
                    <a:p>
                      <a:pPr indent="0" lvl="0" marL="0" marR="0" rtl="0" algn="ctr">
                        <a:lnSpc>
                          <a:spcPct val="100000"/>
                        </a:lnSpc>
                        <a:spcBef>
                          <a:spcPts val="0"/>
                        </a:spcBef>
                        <a:spcAft>
                          <a:spcPts val="0"/>
                        </a:spcAft>
                        <a:buClr>
                          <a:srgbClr val="000000"/>
                        </a:buClr>
                        <a:buSzPts val="350"/>
                        <a:buFont typeface="Arial"/>
                        <a:buNone/>
                      </a:pPr>
                      <a:r>
                        <a:rPr b="0" i="0" lang="en-US" sz="1400" u="none" cap="none" strike="noStrike">
                          <a:solidFill>
                            <a:schemeClr val="dk1"/>
                          </a:solidFill>
                          <a:latin typeface="Arial"/>
                          <a:ea typeface="Arial"/>
                          <a:cs typeface="Arial"/>
                          <a:sym typeface="Arial"/>
                        </a:rPr>
                        <a:t>ABI-FD_SST02</a:t>
                      </a:r>
                      <a:endParaRPr sz="1200" u="none" cap="none" strike="noStrike"/>
                    </a:p>
                  </a:txBody>
                  <a:tcPr marT="45725" marB="45725" marR="91450" marL="91450" anchor="ctr">
                    <a:solidFill>
                      <a:schemeClr val="lt1"/>
                    </a:solidFill>
                  </a:tcPr>
                </a:tc>
                <a:tc>
                  <a:txBody>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Assess the accuracy and precision of the SST product</a:t>
                      </a:r>
                      <a:endParaRPr b="0" sz="1200" u="none" cap="none" strike="noStrike">
                        <a:solidFill>
                          <a:schemeClr val="dk1"/>
                        </a:solidFill>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350"/>
                        <a:buFont typeface="Calibri"/>
                        <a:buNone/>
                      </a:pPr>
                      <a:r>
                        <a:rPr lang="en-US" sz="1400" u="none" cap="none" strike="noStrike"/>
                        <a:t>100%</a:t>
                      </a:r>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350"/>
                        <a:buFont typeface="Arial"/>
                        <a:buNone/>
                      </a:pPr>
                      <a:r>
                        <a:rPr lang="en-US" sz="1400" u="none" cap="none" strike="noStrike"/>
                        <a:t>Complete</a:t>
                      </a:r>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350"/>
                        <a:buFont typeface="Arial"/>
                        <a:buNone/>
                      </a:pPr>
                      <a:r>
                        <a:rPr lang="en-US" sz="1400" u="none" cap="none" strike="noStrike"/>
                        <a:t>V. Lance</a:t>
                      </a:r>
                      <a:endParaRPr/>
                    </a:p>
                  </a:txBody>
                  <a:tcPr marT="45725" marB="45725" marR="91450" marL="91450" anchor="ctr">
                    <a:solidFill>
                      <a:schemeClr val="lt1"/>
                    </a:solidFill>
                  </a:tcPr>
                </a:tc>
              </a:tr>
            </a:tbl>
          </a:graphicData>
        </a:graphic>
      </p:graphicFrame>
      <p:sp>
        <p:nvSpPr>
          <p:cNvPr id="233" name="Google Shape;233;p8"/>
          <p:cNvSpPr txBox="1"/>
          <p:nvPr/>
        </p:nvSpPr>
        <p:spPr>
          <a:xfrm>
            <a:off x="4875300" y="5915515"/>
            <a:ext cx="2590800" cy="369332"/>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lt1"/>
                </a:solidFill>
                <a:latin typeface="Arial"/>
                <a:ea typeface="Arial"/>
                <a:cs typeface="Arial"/>
                <a:sym typeface="Arial"/>
              </a:rPr>
              <a:t>SST RIMP Version 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2"/>
          <p:cNvSpPr txBox="1"/>
          <p:nvPr>
            <p:ph type="title"/>
          </p:nvPr>
        </p:nvSpPr>
        <p:spPr>
          <a:xfrm>
            <a:off x="609600" y="-46038"/>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Calibri"/>
              <a:buNone/>
            </a:pPr>
            <a:r>
              <a:rPr lang="en-US" sz="3200"/>
              <a:t>BASELINE SST for G-16 and G-19</a:t>
            </a:r>
            <a:br>
              <a:rPr lang="en-US" sz="3200"/>
            </a:br>
            <a:r>
              <a:rPr lang="en-US" sz="3200"/>
              <a:t>Feb 17, 2025 00:00UTC</a:t>
            </a:r>
            <a:endParaRPr/>
          </a:p>
        </p:txBody>
      </p:sp>
      <p:sp>
        <p:nvSpPr>
          <p:cNvPr id="239" name="Google Shape;239;p22"/>
          <p:cNvSpPr txBox="1"/>
          <p:nvPr>
            <p:ph idx="1" type="body"/>
          </p:nvPr>
        </p:nvSpPr>
        <p:spPr>
          <a:xfrm>
            <a:off x="372534" y="5571919"/>
            <a:ext cx="11130618" cy="867027"/>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640"/>
              </a:spcBef>
              <a:spcAft>
                <a:spcPts val="0"/>
              </a:spcAft>
              <a:buClr>
                <a:schemeClr val="lt1"/>
              </a:buClr>
              <a:buSzPts val="3200"/>
              <a:buFont typeface="Arial"/>
              <a:buChar char="•"/>
            </a:pPr>
            <a:r>
              <a:rPr lang="en-US" sz="2400"/>
              <a:t>BASELINE SST products for G16 and G19 are consistent</a:t>
            </a:r>
            <a:endParaRPr/>
          </a:p>
        </p:txBody>
      </p:sp>
      <p:sp>
        <p:nvSpPr>
          <p:cNvPr id="240" name="Google Shape;240;p22"/>
          <p:cNvSpPr txBox="1"/>
          <p:nvPr>
            <p:ph idx="12" type="sldNum"/>
          </p:nvPr>
        </p:nvSpPr>
        <p:spPr>
          <a:xfrm>
            <a:off x="8737601" y="6356351"/>
            <a:ext cx="2844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300"/>
              <a:buNone/>
            </a:pPr>
            <a:fld id="{00000000-1234-1234-1234-123412341234}" type="slidenum">
              <a:rPr lang="en-US"/>
              <a:t>‹#›</a:t>
            </a:fld>
            <a:endParaRPr/>
          </a:p>
        </p:txBody>
      </p:sp>
      <p:grpSp>
        <p:nvGrpSpPr>
          <p:cNvPr id="241" name="Google Shape;241;p22"/>
          <p:cNvGrpSpPr/>
          <p:nvPr/>
        </p:nvGrpSpPr>
        <p:grpSpPr>
          <a:xfrm>
            <a:off x="1732291" y="1063091"/>
            <a:ext cx="3300617" cy="4580450"/>
            <a:chOff x="4188713" y="1063091"/>
            <a:chExt cx="3300617" cy="4580450"/>
          </a:xfrm>
        </p:grpSpPr>
        <p:pic>
          <p:nvPicPr>
            <p:cNvPr id="242" name="Google Shape;242;p22"/>
            <p:cNvPicPr preferRelativeResize="0"/>
            <p:nvPr/>
          </p:nvPicPr>
          <p:blipFill rotWithShape="1">
            <a:blip r:embed="rId3">
              <a:alphaModFix/>
            </a:blip>
            <a:srcRect b="0" l="0" r="12250" t="0"/>
            <a:stretch/>
          </p:blipFill>
          <p:spPr>
            <a:xfrm>
              <a:off x="4188713" y="3904463"/>
              <a:ext cx="3300617" cy="1739078"/>
            </a:xfrm>
            <a:prstGeom prst="rect">
              <a:avLst/>
            </a:prstGeom>
            <a:noFill/>
            <a:ln>
              <a:noFill/>
            </a:ln>
          </p:spPr>
        </p:pic>
        <p:grpSp>
          <p:nvGrpSpPr>
            <p:cNvPr id="243" name="Google Shape;243;p22"/>
            <p:cNvGrpSpPr/>
            <p:nvPr/>
          </p:nvGrpSpPr>
          <p:grpSpPr>
            <a:xfrm>
              <a:off x="4474464" y="1063091"/>
              <a:ext cx="2743200" cy="2792286"/>
              <a:chOff x="4474464" y="1063091"/>
              <a:chExt cx="2743200" cy="2792286"/>
            </a:xfrm>
          </p:grpSpPr>
          <p:pic>
            <p:nvPicPr>
              <p:cNvPr id="244" name="Google Shape;244;p22"/>
              <p:cNvPicPr preferRelativeResize="0"/>
              <p:nvPr/>
            </p:nvPicPr>
            <p:blipFill rotWithShape="1">
              <a:blip r:embed="rId4">
                <a:alphaModFix/>
              </a:blip>
              <a:srcRect b="683" l="22590" r="33170" t="1986"/>
              <a:stretch/>
            </p:blipFill>
            <p:spPr>
              <a:xfrm>
                <a:off x="4520184" y="1112177"/>
                <a:ext cx="2697480" cy="2743200"/>
              </a:xfrm>
              <a:prstGeom prst="rect">
                <a:avLst/>
              </a:prstGeom>
              <a:noFill/>
              <a:ln>
                <a:noFill/>
              </a:ln>
            </p:spPr>
          </p:pic>
          <p:sp>
            <p:nvSpPr>
              <p:cNvPr id="245" name="Google Shape;245;p22"/>
              <p:cNvSpPr txBox="1"/>
              <p:nvPr/>
            </p:nvSpPr>
            <p:spPr>
              <a:xfrm>
                <a:off x="4474464" y="1063091"/>
                <a:ext cx="5229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G19</a:t>
                </a:r>
                <a:endParaRPr/>
              </a:p>
            </p:txBody>
          </p:sp>
        </p:grpSp>
      </p:grpSp>
      <p:grpSp>
        <p:nvGrpSpPr>
          <p:cNvPr id="246" name="Google Shape;246;p22"/>
          <p:cNvGrpSpPr/>
          <p:nvPr/>
        </p:nvGrpSpPr>
        <p:grpSpPr>
          <a:xfrm>
            <a:off x="6209887" y="1051725"/>
            <a:ext cx="3300984" cy="4531752"/>
            <a:chOff x="8351439" y="1112177"/>
            <a:chExt cx="3300984" cy="4531752"/>
          </a:xfrm>
        </p:grpSpPr>
        <p:pic>
          <p:nvPicPr>
            <p:cNvPr id="247" name="Google Shape;247;p22"/>
            <p:cNvPicPr preferRelativeResize="0"/>
            <p:nvPr/>
          </p:nvPicPr>
          <p:blipFill rotWithShape="1">
            <a:blip r:embed="rId5">
              <a:alphaModFix/>
            </a:blip>
            <a:srcRect b="0" l="0" r="12250" t="0"/>
            <a:stretch/>
          </p:blipFill>
          <p:spPr>
            <a:xfrm>
              <a:off x="8351439" y="3904657"/>
              <a:ext cx="3300984" cy="1739272"/>
            </a:xfrm>
            <a:prstGeom prst="rect">
              <a:avLst/>
            </a:prstGeom>
            <a:noFill/>
            <a:ln>
              <a:noFill/>
            </a:ln>
          </p:spPr>
        </p:pic>
        <p:grpSp>
          <p:nvGrpSpPr>
            <p:cNvPr id="248" name="Google Shape;248;p22"/>
            <p:cNvGrpSpPr/>
            <p:nvPr/>
          </p:nvGrpSpPr>
          <p:grpSpPr>
            <a:xfrm>
              <a:off x="8638032" y="1112177"/>
              <a:ext cx="2743200" cy="2743200"/>
              <a:chOff x="8638032" y="1112177"/>
              <a:chExt cx="2743200" cy="2743200"/>
            </a:xfrm>
          </p:grpSpPr>
          <p:pic>
            <p:nvPicPr>
              <p:cNvPr id="249" name="Google Shape;249;p22"/>
              <p:cNvPicPr preferRelativeResize="0"/>
              <p:nvPr/>
            </p:nvPicPr>
            <p:blipFill rotWithShape="1">
              <a:blip r:embed="rId6">
                <a:alphaModFix/>
              </a:blip>
              <a:srcRect b="1605" l="21751" r="33252" t="1065"/>
              <a:stretch/>
            </p:blipFill>
            <p:spPr>
              <a:xfrm>
                <a:off x="8638032" y="1112177"/>
                <a:ext cx="2743200" cy="2743200"/>
              </a:xfrm>
              <a:prstGeom prst="rect">
                <a:avLst/>
              </a:prstGeom>
              <a:noFill/>
              <a:ln>
                <a:noFill/>
              </a:ln>
            </p:spPr>
          </p:pic>
          <p:sp>
            <p:nvSpPr>
              <p:cNvPr id="250" name="Google Shape;250;p22"/>
              <p:cNvSpPr txBox="1"/>
              <p:nvPr/>
            </p:nvSpPr>
            <p:spPr>
              <a:xfrm>
                <a:off x="8638032" y="1112177"/>
                <a:ext cx="5229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G16</a:t>
                </a:r>
                <a:endParaRPr/>
              </a:p>
            </p:txBody>
          </p:sp>
        </p:grpSp>
      </p:grpSp>
      <p:pic>
        <p:nvPicPr>
          <p:cNvPr id="251" name="Google Shape;251;p22"/>
          <p:cNvPicPr preferRelativeResize="0"/>
          <p:nvPr/>
        </p:nvPicPr>
        <p:blipFill rotWithShape="1">
          <a:blip r:embed="rId3">
            <a:alphaModFix/>
          </a:blip>
          <a:srcRect b="198" l="88444" r="7805" t="849"/>
          <a:stretch/>
        </p:blipFill>
        <p:spPr>
          <a:xfrm>
            <a:off x="10688325" y="888661"/>
            <a:ext cx="389745" cy="47548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MacKenzie, Wayne M. (GSFC-4160)[NOAA]</dc:creator>
</cp:coreProperties>
</file>